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6858000" type="screen4x3"/>
  <p:notesSz cx="7559675" cy="10691813"/>
  <p:embeddedFontLst>
    <p:embeddedFont>
      <p:font typeface="Calibri" panose="020F0502020204030204" pitchFamily="34" charset="0"/>
      <p:regular r:id="rId35"/>
      <p:bold r:id="rId36"/>
      <p:italic r:id="rId37"/>
      <p:boldItalic r:id="rId38"/>
    </p:embeddedFont>
    <p:embeddedFont>
      <p:font typeface="Rubik" panose="020B0604020202020204" charset="-79"/>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iawTeDFeY24LoQH4jQKKYq0f1m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D1692B-CBBD-49DB-9C6B-AD56D89A418A}">
  <a:tblStyle styleId="{7AD1692B-CBBD-49DB-9C6B-AD56D89A418A}" styleName="Table_0">
    <a:wholeTbl>
      <a:tcTxStyle b="off" i="off">
        <a:font>
          <a:latin typeface="Arial"/>
          <a:ea typeface="Arial"/>
          <a:cs typeface="Arial"/>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210"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6600" cy="5365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81488" y="0"/>
            <a:ext cx="3276600" cy="53657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5238"/>
            <a:ext cx="3276600" cy="53657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1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1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1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1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p1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1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9: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0: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20: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1: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21: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2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2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p2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42: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4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3: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4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4: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4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45: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4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p2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4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755650" y="5145088"/>
            <a:ext cx="6048300" cy="421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4: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5: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6: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7: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8: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9: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8"/>
        <p:cNvGrpSpPr/>
        <p:nvPr/>
      </p:nvGrpSpPr>
      <p:grpSpPr>
        <a:xfrm>
          <a:off x="0" y="0"/>
          <a:ext cx="0" cy="0"/>
          <a:chOff x="0" y="0"/>
          <a:chExt cx="0" cy="0"/>
        </a:xfrm>
      </p:grpSpPr>
      <p:sp>
        <p:nvSpPr>
          <p:cNvPr id="29" name="Google Shape;29;p29"/>
          <p:cNvSpPr txBox="1">
            <a:spLocks noGrp="1"/>
          </p:cNvSpPr>
          <p:nvPr>
            <p:ph type="ftr" idx="11"/>
          </p:nvPr>
        </p:nvSpPr>
        <p:spPr>
          <a:xfrm>
            <a:off x="457559" y="6356520"/>
            <a:ext cx="8499154"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0070C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4"/>
        <p:cNvGrpSpPr/>
        <p:nvPr/>
      </p:nvGrpSpPr>
      <p:grpSpPr>
        <a:xfrm>
          <a:off x="0" y="0"/>
          <a:ext cx="0" cy="0"/>
          <a:chOff x="0" y="0"/>
          <a:chExt cx="0" cy="0"/>
        </a:xfrm>
      </p:grpSpPr>
      <p:sp>
        <p:nvSpPr>
          <p:cNvPr id="65" name="Google Shape;65;p38"/>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8"/>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8"/>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8"/>
          <p:cNvSpPr txBox="1">
            <a:spLocks noGrp="1"/>
          </p:cNvSpPr>
          <p:nvPr>
            <p:ph type="body" idx="3"/>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38"/>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0"/>
        <p:cNvGrpSpPr/>
        <p:nvPr/>
      </p:nvGrpSpPr>
      <p:grpSpPr>
        <a:xfrm>
          <a:off x="0" y="0"/>
          <a:ext cx="0" cy="0"/>
          <a:chOff x="0" y="0"/>
          <a:chExt cx="0" cy="0"/>
        </a:xfrm>
      </p:grpSpPr>
      <p:sp>
        <p:nvSpPr>
          <p:cNvPr id="71" name="Google Shape;71;p3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9"/>
          <p:cNvSpPr txBox="1">
            <a:spLocks noGrp="1"/>
          </p:cNvSpPr>
          <p:nvPr>
            <p:ph type="body" idx="1"/>
          </p:nvPr>
        </p:nvSpPr>
        <p:spPr>
          <a:xfrm>
            <a:off x="457200" y="160452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39"/>
          <p:cNvSpPr txBox="1">
            <a:spLocks noGrp="1"/>
          </p:cNvSpPr>
          <p:nvPr>
            <p:ph type="body" idx="2"/>
          </p:nvPr>
        </p:nvSpPr>
        <p:spPr>
          <a:xfrm>
            <a:off x="457200" y="3682080"/>
            <a:ext cx="82292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9"/>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0"/>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0"/>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0"/>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0"/>
          <p:cNvSpPr txBox="1">
            <a:spLocks noGrp="1"/>
          </p:cNvSpPr>
          <p:nvPr>
            <p:ph type="body" idx="4"/>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6 Content" type="blank">
  <p:cSld name="BLANK">
    <p:spTree>
      <p:nvGrpSpPr>
        <p:cNvPr id="1" name="Shape 82"/>
        <p:cNvGrpSpPr/>
        <p:nvPr/>
      </p:nvGrpSpPr>
      <p:grpSpPr>
        <a:xfrm>
          <a:off x="0" y="0"/>
          <a:ext cx="0" cy="0"/>
          <a:chOff x="0" y="0"/>
          <a:chExt cx="0" cy="0"/>
        </a:xfrm>
      </p:grpSpPr>
      <p:sp>
        <p:nvSpPr>
          <p:cNvPr id="83" name="Google Shape;83;p4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1"/>
          <p:cNvSpPr txBox="1">
            <a:spLocks noGrp="1"/>
          </p:cNvSpPr>
          <p:nvPr>
            <p:ph type="body" idx="1"/>
          </p:nvPr>
        </p:nvSpPr>
        <p:spPr>
          <a:xfrm>
            <a:off x="45720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1"/>
          <p:cNvSpPr txBox="1">
            <a:spLocks noGrp="1"/>
          </p:cNvSpPr>
          <p:nvPr>
            <p:ph type="body" idx="2"/>
          </p:nvPr>
        </p:nvSpPr>
        <p:spPr>
          <a:xfrm>
            <a:off x="323964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41"/>
          <p:cNvSpPr txBox="1">
            <a:spLocks noGrp="1"/>
          </p:cNvSpPr>
          <p:nvPr>
            <p:ph type="body" idx="3"/>
          </p:nvPr>
        </p:nvSpPr>
        <p:spPr>
          <a:xfrm>
            <a:off x="6022080" y="160452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1"/>
          <p:cNvSpPr txBox="1">
            <a:spLocks noGrp="1"/>
          </p:cNvSpPr>
          <p:nvPr>
            <p:ph type="body" idx="4"/>
          </p:nvPr>
        </p:nvSpPr>
        <p:spPr>
          <a:xfrm>
            <a:off x="45720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1"/>
          <p:cNvSpPr txBox="1">
            <a:spLocks noGrp="1"/>
          </p:cNvSpPr>
          <p:nvPr>
            <p:ph type="body" idx="5"/>
          </p:nvPr>
        </p:nvSpPr>
        <p:spPr>
          <a:xfrm>
            <a:off x="323964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1"/>
          <p:cNvSpPr txBox="1">
            <a:spLocks noGrp="1"/>
          </p:cNvSpPr>
          <p:nvPr>
            <p:ph type="body" idx="6"/>
          </p:nvPr>
        </p:nvSpPr>
        <p:spPr>
          <a:xfrm>
            <a:off x="6022080" y="3682080"/>
            <a:ext cx="26496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1"/>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0"/>
        <p:cNvGrpSpPr/>
        <p:nvPr/>
      </p:nvGrpSpPr>
      <p:grpSpPr>
        <a:xfrm>
          <a:off x="0" y="0"/>
          <a:ext cx="0" cy="0"/>
          <a:chOff x="0" y="0"/>
          <a:chExt cx="0" cy="0"/>
        </a:xfrm>
      </p:grpSpPr>
      <p:sp>
        <p:nvSpPr>
          <p:cNvPr id="31" name="Google Shape;31;p3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0"/>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4"/>
        <p:cNvGrpSpPr/>
        <p:nvPr/>
      </p:nvGrpSpPr>
      <p:grpSpPr>
        <a:xfrm>
          <a:off x="0" y="0"/>
          <a:ext cx="0" cy="0"/>
          <a:chOff x="0" y="0"/>
          <a:chExt cx="0" cy="0"/>
        </a:xfrm>
      </p:grpSpPr>
      <p:sp>
        <p:nvSpPr>
          <p:cNvPr id="35" name="Google Shape;35;p3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1"/>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1"/>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1"/>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9"/>
        <p:cNvGrpSpPr/>
        <p:nvPr/>
      </p:nvGrpSpPr>
      <p:grpSpPr>
        <a:xfrm>
          <a:off x="0" y="0"/>
          <a:ext cx="0" cy="0"/>
          <a:chOff x="0" y="0"/>
          <a:chExt cx="0" cy="0"/>
        </a:xfrm>
      </p:grpSpPr>
      <p:sp>
        <p:nvSpPr>
          <p:cNvPr id="40" name="Google Shape;40;p32"/>
          <p:cNvSpPr txBox="1">
            <a:spLocks noGrp="1"/>
          </p:cNvSpPr>
          <p:nvPr>
            <p:ph type="title"/>
          </p:nvPr>
        </p:nvSpPr>
        <p:spPr>
          <a:xfrm>
            <a:off x="0" y="0"/>
            <a:ext cx="6476760" cy="8377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2"/>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2"/>
        <p:cNvGrpSpPr/>
        <p:nvPr/>
      </p:nvGrpSpPr>
      <p:grpSpPr>
        <a:xfrm>
          <a:off x="0" y="0"/>
          <a:ext cx="0" cy="0"/>
          <a:chOff x="0" y="0"/>
          <a:chExt cx="0" cy="0"/>
        </a:xfrm>
      </p:grpSpPr>
      <p:sp>
        <p:nvSpPr>
          <p:cNvPr id="43" name="Google Shape;43;p3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3"/>
          <p:cNvSpPr txBox="1">
            <a:spLocks noGrp="1"/>
          </p:cNvSpPr>
          <p:nvPr>
            <p:ph type="subTitle" idx="1"/>
          </p:nvPr>
        </p:nvSpPr>
        <p:spPr>
          <a:xfrm>
            <a:off x="457200" y="1604520"/>
            <a:ext cx="82292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45" name="Google Shape;45;p33"/>
          <p:cNvSpPr txBox="1">
            <a:spLocks noGrp="1"/>
          </p:cNvSpPr>
          <p:nvPr>
            <p:ph type="ftr" idx="11"/>
          </p:nvPr>
        </p:nvSpPr>
        <p:spPr>
          <a:xfrm>
            <a:off x="457199" y="6356520"/>
            <a:ext cx="8229239"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3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4"/>
          <p:cNvSpPr txBox="1">
            <a:spLocks noGrp="1"/>
          </p:cNvSpPr>
          <p:nvPr>
            <p:ph type="ftr" idx="11"/>
          </p:nvPr>
        </p:nvSpPr>
        <p:spPr>
          <a:xfrm>
            <a:off x="352540" y="6356520"/>
            <a:ext cx="8361802"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entered Text">
  <p:cSld name="Centered Text">
    <p:spTree>
      <p:nvGrpSpPr>
        <p:cNvPr id="1" name="Shape 49"/>
        <p:cNvGrpSpPr/>
        <p:nvPr/>
      </p:nvGrpSpPr>
      <p:grpSpPr>
        <a:xfrm>
          <a:off x="0" y="0"/>
          <a:ext cx="0" cy="0"/>
          <a:chOff x="0" y="0"/>
          <a:chExt cx="0" cy="0"/>
        </a:xfrm>
      </p:grpSpPr>
      <p:sp>
        <p:nvSpPr>
          <p:cNvPr id="50" name="Google Shape;50;p35"/>
          <p:cNvSpPr txBox="1">
            <a:spLocks noGrp="1"/>
          </p:cNvSpPr>
          <p:nvPr>
            <p:ph type="subTitle" idx="1"/>
          </p:nvPr>
        </p:nvSpPr>
        <p:spPr>
          <a:xfrm>
            <a:off x="0" y="0"/>
            <a:ext cx="5486040" cy="4238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52"/>
        <p:cNvGrpSpPr/>
        <p:nvPr/>
      </p:nvGrpSpPr>
      <p:grpSpPr>
        <a:xfrm>
          <a:off x="0" y="0"/>
          <a:ext cx="0" cy="0"/>
          <a:chOff x="0" y="0"/>
          <a:chExt cx="0" cy="0"/>
        </a:xfrm>
      </p:grpSpPr>
      <p:sp>
        <p:nvSpPr>
          <p:cNvPr id="53" name="Google Shape;53;p3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6"/>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6"/>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body" idx="3"/>
          </p:nvPr>
        </p:nvSpPr>
        <p:spPr>
          <a:xfrm>
            <a:off x="45720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6"/>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7"/>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7"/>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7"/>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28"/>
          <p:cNvSpPr/>
          <p:nvPr/>
        </p:nvSpPr>
        <p:spPr>
          <a:xfrm>
            <a:off x="0" y="0"/>
            <a:ext cx="9143640" cy="83772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8"/>
          <p:cNvSpPr/>
          <p:nvPr/>
        </p:nvSpPr>
        <p:spPr>
          <a:xfrm rot="10800000" flipH="1">
            <a:off x="0" y="6704640"/>
            <a:ext cx="9143640" cy="19764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pic>
        <p:nvPicPr>
          <p:cNvPr id="13" name="Google Shape;13;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grpSp>
        <p:nvGrpSpPr>
          <p:cNvPr id="14" name="Google Shape;14;p28"/>
          <p:cNvGrpSpPr/>
          <p:nvPr/>
        </p:nvGrpSpPr>
        <p:grpSpPr>
          <a:xfrm>
            <a:off x="6146640" y="0"/>
            <a:ext cx="2997000" cy="875880"/>
            <a:chOff x="6146640" y="0"/>
            <a:chExt cx="2997000" cy="875880"/>
          </a:xfrm>
        </p:grpSpPr>
        <p:sp>
          <p:nvSpPr>
            <p:cNvPr id="15" name="Google Shape;15;p28"/>
            <p:cNvSpPr/>
            <p:nvPr/>
          </p:nvSpPr>
          <p:spPr>
            <a:xfrm>
              <a:off x="6146640" y="0"/>
              <a:ext cx="2997000" cy="83772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sp>
          <p:nvSpPr>
            <p:cNvPr id="17" name="Google Shape;17;p28"/>
            <p:cNvSpPr/>
            <p:nvPr/>
          </p:nvSpPr>
          <p:spPr>
            <a:xfrm>
              <a:off x="6527880" y="190440"/>
              <a:ext cx="2076120" cy="68544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 name="Google Shape;18;p28" descr="logo.jpg"/>
          <p:cNvPicPr preferRelativeResize="0"/>
          <p:nvPr/>
        </p:nvPicPr>
        <p:blipFill rotWithShape="1">
          <a:blip r:embed="rId16">
            <a:alphaModFix/>
          </a:blip>
          <a:srcRect/>
          <a:stretch/>
        </p:blipFill>
        <p:spPr>
          <a:xfrm>
            <a:off x="6553080" y="228600"/>
            <a:ext cx="1920600" cy="609120"/>
          </a:xfrm>
          <a:prstGeom prst="rect">
            <a:avLst/>
          </a:prstGeom>
          <a:noFill/>
          <a:ln>
            <a:noFill/>
          </a:ln>
        </p:spPr>
      </p:pic>
      <p:pic>
        <p:nvPicPr>
          <p:cNvPr id="19" name="Google Shape;19;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grpSp>
        <p:nvGrpSpPr>
          <p:cNvPr id="20" name="Google Shape;20;p28"/>
          <p:cNvGrpSpPr/>
          <p:nvPr/>
        </p:nvGrpSpPr>
        <p:grpSpPr>
          <a:xfrm>
            <a:off x="6146640" y="0"/>
            <a:ext cx="2997000" cy="875880"/>
            <a:chOff x="6146640" y="0"/>
            <a:chExt cx="2997000" cy="875880"/>
          </a:xfrm>
        </p:grpSpPr>
        <p:sp>
          <p:nvSpPr>
            <p:cNvPr id="21" name="Google Shape;21;p28"/>
            <p:cNvSpPr/>
            <p:nvPr/>
          </p:nvSpPr>
          <p:spPr>
            <a:xfrm>
              <a:off x="6146640" y="0"/>
              <a:ext cx="2997000" cy="837720"/>
            </a:xfrm>
            <a:prstGeom prst="rect">
              <a:avLst/>
            </a:prstGeom>
            <a:solidFill>
              <a:srgbClr val="FF33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28" descr="LOGO.gif"/>
            <p:cNvPicPr preferRelativeResize="0"/>
            <p:nvPr/>
          </p:nvPicPr>
          <p:blipFill rotWithShape="1">
            <a:blip r:embed="rId15">
              <a:alphaModFix/>
            </a:blip>
            <a:srcRect b="10718"/>
            <a:stretch/>
          </p:blipFill>
          <p:spPr>
            <a:xfrm>
              <a:off x="6553080" y="228600"/>
              <a:ext cx="2057040" cy="634680"/>
            </a:xfrm>
            <a:prstGeom prst="rect">
              <a:avLst/>
            </a:prstGeom>
            <a:noFill/>
            <a:ln>
              <a:noFill/>
            </a:ln>
          </p:spPr>
        </p:pic>
        <p:sp>
          <p:nvSpPr>
            <p:cNvPr id="23" name="Google Shape;23;p28"/>
            <p:cNvSpPr/>
            <p:nvPr/>
          </p:nvSpPr>
          <p:spPr>
            <a:xfrm>
              <a:off x="6527880" y="190440"/>
              <a:ext cx="2076120" cy="68544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 name="Google Shape;24;p28" descr="logo.jpg"/>
          <p:cNvPicPr preferRelativeResize="0"/>
          <p:nvPr/>
        </p:nvPicPr>
        <p:blipFill rotWithShape="1">
          <a:blip r:embed="rId16">
            <a:alphaModFix/>
          </a:blip>
          <a:srcRect/>
          <a:stretch/>
        </p:blipFill>
        <p:spPr>
          <a:xfrm>
            <a:off x="6553080" y="228600"/>
            <a:ext cx="1920600" cy="609120"/>
          </a:xfrm>
          <a:prstGeom prst="rect">
            <a:avLst/>
          </a:prstGeom>
          <a:noFill/>
          <a:ln>
            <a:noFill/>
          </a:ln>
        </p:spPr>
      </p:pic>
      <p:sp>
        <p:nvSpPr>
          <p:cNvPr id="25" name="Google Shape;25;p28"/>
          <p:cNvSpPr txBox="1">
            <a:spLocks noGrp="1"/>
          </p:cNvSpPr>
          <p:nvPr>
            <p:ph type="title"/>
          </p:nvPr>
        </p:nvSpPr>
        <p:spPr>
          <a:xfrm>
            <a:off x="0" y="0"/>
            <a:ext cx="6476760" cy="83772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28"/>
          <p:cNvSpPr txBox="1">
            <a:spLocks noGrp="1"/>
          </p:cNvSpPr>
          <p:nvPr>
            <p:ph type="body" idx="1"/>
          </p:nvPr>
        </p:nvSpPr>
        <p:spPr>
          <a:xfrm>
            <a:off x="457200" y="1371600"/>
            <a:ext cx="8229240" cy="452556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04800" algn="l" rtl="0">
              <a:lnSpc>
                <a:spcPct val="9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2100" algn="l" rtl="0">
              <a:lnSpc>
                <a:spcPct val="90000"/>
              </a:lnSpc>
              <a:spcBef>
                <a:spcPts val="5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28"/>
          <p:cNvSpPr txBox="1">
            <a:spLocks noGrp="1"/>
          </p:cNvSpPr>
          <p:nvPr>
            <p:ph type="ftr" idx="11"/>
          </p:nvPr>
        </p:nvSpPr>
        <p:spPr>
          <a:xfrm>
            <a:off x="374573" y="6356350"/>
            <a:ext cx="848298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p:nvPr/>
        </p:nvSpPr>
        <p:spPr>
          <a:xfrm>
            <a:off x="0" y="840631"/>
            <a:ext cx="9144000" cy="558844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Introduction of Computer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Networks</a:t>
            </a:r>
            <a:endParaRPr sz="20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r>
              <a:rPr lang="en-US" sz="2000" b="1" i="0" u="none" strike="noStrike" cap="none">
                <a:solidFill>
                  <a:srgbClr val="0070C0"/>
                </a:solidFill>
                <a:latin typeface="Times New Roman"/>
                <a:ea typeface="Times New Roman"/>
                <a:cs typeface="Times New Roman"/>
                <a:sym typeface="Times New Roman"/>
              </a:rPr>
              <a:t>Lecture -1 (Theory)</a:t>
            </a:r>
            <a:endParaRPr sz="20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endParaRPr sz="20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endParaRPr sz="2000" b="1" i="0" u="none" strike="noStrike" cap="none">
              <a:solidFill>
                <a:srgbClr val="0070C0"/>
              </a:solidFill>
              <a:latin typeface="Times New Roman"/>
              <a:ea typeface="Times New Roman"/>
              <a:cs typeface="Times New Roman"/>
              <a:sym typeface="Times New Roman"/>
            </a:endParaRPr>
          </a:p>
          <a:p>
            <a:pPr marL="0" marR="0" lvl="0" indent="0" algn="ctr" rtl="0">
              <a:lnSpc>
                <a:spcPct val="100000"/>
              </a:lnSpc>
              <a:spcBef>
                <a:spcPts val="400"/>
              </a:spcBef>
              <a:spcAft>
                <a:spcPts val="0"/>
              </a:spcAft>
              <a:buClr>
                <a:srgbClr val="000000"/>
              </a:buClr>
              <a:buSzPts val="2000"/>
              <a:buFont typeface="Arial"/>
              <a:buNone/>
            </a:pPr>
            <a:r>
              <a:rPr lang="en-US" sz="2000" b="1" i="0" u="none" strike="noStrike" cap="none">
                <a:solidFill>
                  <a:srgbClr val="0070C0"/>
                </a:solidFill>
                <a:latin typeface="Times New Roman"/>
                <a:ea typeface="Times New Roman"/>
                <a:cs typeface="Times New Roman"/>
                <a:sym typeface="Times New Roman"/>
              </a:rPr>
              <a:t>Dr. Htet Ne Oo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Department of Computer Science and Engineering,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40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Chitkara University, Punjab</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400"/>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641"/>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0"/>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a:t>Network Components</a:t>
            </a:r>
            <a:endParaRPr/>
          </a:p>
        </p:txBody>
      </p:sp>
      <p:sp>
        <p:nvSpPr>
          <p:cNvPr id="162" name="Google Shape;162;p10"/>
          <p:cNvSpPr txBox="1">
            <a:spLocks noGrp="1"/>
          </p:cNvSpPr>
          <p:nvPr>
            <p:ph type="body" idx="1"/>
          </p:nvPr>
        </p:nvSpPr>
        <p:spPr>
          <a:xfrm>
            <a:off x="203200" y="986972"/>
            <a:ext cx="8621486" cy="1435718"/>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a:solidFill>
                  <a:schemeClr val="dk1"/>
                </a:solidFill>
                <a:latin typeface="Times New Roman"/>
                <a:ea typeface="Times New Roman"/>
                <a:cs typeface="Times New Roman"/>
                <a:sym typeface="Times New Roman"/>
              </a:rPr>
              <a:t>End Devices :</a:t>
            </a:r>
            <a:r>
              <a:rPr lang="en-US" sz="1800" b="0" i="0" u="none" strike="noStrike" cap="none">
                <a:solidFill>
                  <a:schemeClr val="dk1"/>
                </a:solidFill>
                <a:latin typeface="Times New Roman"/>
                <a:ea typeface="Times New Roman"/>
                <a:cs typeface="Times New Roman"/>
                <a:sym typeface="Times New Roman"/>
              </a:rPr>
              <a:t> PC, Laptop, Mobile</a:t>
            </a:r>
            <a:endParaRPr sz="1800"/>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a:solidFill>
                  <a:schemeClr val="dk1"/>
                </a:solidFill>
                <a:latin typeface="Times New Roman"/>
                <a:ea typeface="Times New Roman"/>
                <a:cs typeface="Times New Roman"/>
                <a:sym typeface="Times New Roman"/>
              </a:rPr>
              <a:t>Connecting Devices: </a:t>
            </a:r>
            <a:r>
              <a:rPr lang="en-US" sz="1800" b="0" i="0" u="none" strike="noStrike" cap="none">
                <a:solidFill>
                  <a:schemeClr val="dk1"/>
                </a:solidFill>
                <a:latin typeface="Times New Roman"/>
                <a:ea typeface="Times New Roman"/>
                <a:cs typeface="Times New Roman"/>
                <a:sym typeface="Times New Roman"/>
              </a:rPr>
              <a:t>Hubs, Switches, Routers</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a:solidFill>
                  <a:schemeClr val="dk1"/>
                </a:solidFill>
                <a:latin typeface="Times New Roman"/>
                <a:ea typeface="Times New Roman"/>
                <a:cs typeface="Times New Roman"/>
                <a:sym typeface="Times New Roman"/>
              </a:rPr>
              <a:t>Transmission Media: </a:t>
            </a:r>
            <a:r>
              <a:rPr lang="en-US" sz="1800" b="0" i="0" u="none" strike="noStrike" cap="none">
                <a:solidFill>
                  <a:schemeClr val="dk1"/>
                </a:solidFill>
                <a:latin typeface="Times New Roman"/>
                <a:ea typeface="Times New Roman"/>
                <a:cs typeface="Times New Roman"/>
                <a:sym typeface="Times New Roman"/>
              </a:rPr>
              <a:t>Wired, Wireless Media</a:t>
            </a:r>
            <a:endParaRPr sz="1800"/>
          </a:p>
          <a:p>
            <a:pPr marL="0" marR="0" lvl="0" indent="0" algn="just" rtl="0">
              <a:lnSpc>
                <a:spcPct val="90000"/>
              </a:lnSpc>
              <a:spcBef>
                <a:spcPts val="0"/>
              </a:spcBef>
              <a:spcAft>
                <a:spcPts val="0"/>
              </a:spcAft>
              <a:buClr>
                <a:schemeClr val="dk1"/>
              </a:buClr>
              <a:buSzPts val="2800"/>
              <a:buFont typeface="Times New Roman"/>
              <a:buNone/>
            </a:pPr>
            <a:r>
              <a:rPr lang="en-US" sz="1800" b="1" i="0" u="none" strike="noStrike" cap="none">
                <a:solidFill>
                  <a:schemeClr val="dk1"/>
                </a:solidFill>
                <a:latin typeface="Times New Roman"/>
                <a:ea typeface="Times New Roman"/>
                <a:cs typeface="Times New Roman"/>
                <a:sym typeface="Times New Roman"/>
              </a:rPr>
              <a:t>Software:</a:t>
            </a:r>
            <a:r>
              <a:rPr lang="en-US" sz="1800" b="0" i="0" u="none" strike="noStrike" cap="none">
                <a:solidFill>
                  <a:schemeClr val="dk1"/>
                </a:solidFill>
                <a:latin typeface="Times New Roman"/>
                <a:ea typeface="Times New Roman"/>
                <a:cs typeface="Times New Roman"/>
                <a:sym typeface="Times New Roman"/>
              </a:rPr>
              <a:t> Operating Systems for PCs and Connecting Devices</a:t>
            </a:r>
            <a:endParaRPr sz="1800"/>
          </a:p>
        </p:txBody>
      </p:sp>
      <p:sp>
        <p:nvSpPr>
          <p:cNvPr id="163" name="Google Shape;163;p10"/>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64" name="Google Shape;164;p10" descr="See the source image"/>
          <p:cNvPicPr preferRelativeResize="0"/>
          <p:nvPr/>
        </p:nvPicPr>
        <p:blipFill rotWithShape="1">
          <a:blip r:embed="rId3">
            <a:alphaModFix/>
          </a:blip>
          <a:srcRect/>
          <a:stretch/>
        </p:blipFill>
        <p:spPr>
          <a:xfrm>
            <a:off x="704828" y="2757544"/>
            <a:ext cx="7734343" cy="3598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400"/>
              <a:buFont typeface="Times New Roman"/>
              <a:buNone/>
            </a:pPr>
            <a:r>
              <a:rPr lang="en-US" sz="2400" b="1"/>
              <a:t>Topologies</a:t>
            </a:r>
            <a:endParaRPr/>
          </a:p>
        </p:txBody>
      </p:sp>
      <p:sp>
        <p:nvSpPr>
          <p:cNvPr id="170" name="Google Shape;170;p11"/>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171" name="Google Shape;171;p11"/>
          <p:cNvSpPr txBox="1">
            <a:spLocks noGrp="1"/>
          </p:cNvSpPr>
          <p:nvPr>
            <p:ph type="body" idx="1"/>
          </p:nvPr>
        </p:nvSpPr>
        <p:spPr>
          <a:xfrm>
            <a:off x="457200" y="1046602"/>
            <a:ext cx="8345276" cy="2382398"/>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The Physical or Logical layout of a network is known as Topology of the network.</a:t>
            </a:r>
            <a:endParaRPr/>
          </a:p>
          <a:p>
            <a:pPr marL="0" marR="0" lvl="0" indent="0" algn="just" rtl="0">
              <a:lnSpc>
                <a:spcPct val="90000"/>
              </a:lnSpc>
              <a:spcBef>
                <a:spcPts val="0"/>
              </a:spcBef>
              <a:spcAft>
                <a:spcPts val="0"/>
              </a:spcAft>
              <a:buClr>
                <a:schemeClr val="dk1"/>
              </a:buClr>
              <a:buSzPts val="2000"/>
              <a:buFont typeface="Times New Roman"/>
              <a:buNone/>
            </a:pPr>
            <a:endParaRPr/>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It can be divided into:</a:t>
            </a:r>
            <a:endParaRPr/>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i) Physical Topology</a:t>
            </a:r>
            <a:endParaRPr/>
          </a:p>
          <a:p>
            <a:pPr marL="0" marR="0" lvl="0" indent="0" algn="l" rtl="0">
              <a:lnSpc>
                <a:spcPct val="9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ii) Logical Topology</a:t>
            </a:r>
            <a:endParaRPr/>
          </a:p>
        </p:txBody>
      </p:sp>
      <p:pic>
        <p:nvPicPr>
          <p:cNvPr id="172" name="Google Shape;172;p11" descr="See the source image"/>
          <p:cNvPicPr preferRelativeResize="0"/>
          <p:nvPr/>
        </p:nvPicPr>
        <p:blipFill rotWithShape="1">
          <a:blip r:embed="rId3">
            <a:alphaModFix/>
          </a:blip>
          <a:srcRect/>
          <a:stretch/>
        </p:blipFill>
        <p:spPr>
          <a:xfrm>
            <a:off x="77007" y="3445273"/>
            <a:ext cx="8989996" cy="248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2"/>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78" name="Google Shape;178;p12" descr="Image result for Physical vs Logical Topology"/>
          <p:cNvPicPr preferRelativeResize="0"/>
          <p:nvPr/>
        </p:nvPicPr>
        <p:blipFill rotWithShape="1">
          <a:blip r:embed="rId3">
            <a:alphaModFix/>
          </a:blip>
          <a:srcRect l="194" t="2675" r="1737" b="10741"/>
          <a:stretch/>
        </p:blipFill>
        <p:spPr>
          <a:xfrm>
            <a:off x="311085" y="1102936"/>
            <a:ext cx="8578392" cy="5109328"/>
          </a:xfrm>
          <a:prstGeom prst="rect">
            <a:avLst/>
          </a:prstGeom>
          <a:noFill/>
          <a:ln>
            <a:noFill/>
          </a:ln>
        </p:spPr>
      </p:pic>
      <p:sp>
        <p:nvSpPr>
          <p:cNvPr id="179" name="Google Shape;179;p12"/>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400"/>
              <a:buFont typeface="Times New Roman"/>
              <a:buNone/>
            </a:pPr>
            <a:r>
              <a:rPr lang="en-US" sz="3200" b="1"/>
              <a:t>Topologies</a:t>
            </a:r>
            <a:endParaRPr sz="3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3"/>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85" name="Google Shape;185;p13" descr="See the source image"/>
          <p:cNvPicPr preferRelativeResize="0"/>
          <p:nvPr/>
        </p:nvPicPr>
        <p:blipFill rotWithShape="1">
          <a:blip r:embed="rId3">
            <a:alphaModFix/>
          </a:blip>
          <a:srcRect t="11644"/>
          <a:stretch/>
        </p:blipFill>
        <p:spPr>
          <a:xfrm>
            <a:off x="356037" y="1306882"/>
            <a:ext cx="8623559" cy="466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4"/>
          <p:cNvSpPr txBox="1">
            <a:spLocks noGrp="1"/>
          </p:cNvSpPr>
          <p:nvPr>
            <p:ph type="ftr" idx="11"/>
          </p:nvPr>
        </p:nvSpPr>
        <p:spPr>
          <a:xfrm>
            <a:off x="457559" y="6356520"/>
            <a:ext cx="8499154"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191" name="Google Shape;191;p14"/>
          <p:cNvSpPr txBox="1">
            <a:spLocks noGrp="1"/>
          </p:cNvSpPr>
          <p:nvPr>
            <p:ph type="title" idx="4294967295"/>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73239"/>
              </a:buClr>
              <a:buSzPts val="2800"/>
              <a:buFont typeface="Arial"/>
              <a:buNone/>
            </a:pPr>
            <a:r>
              <a:rPr lang="en-US" b="1" i="0">
                <a:solidFill>
                  <a:srgbClr val="273239"/>
                </a:solidFill>
                <a:latin typeface="Arial"/>
                <a:ea typeface="Arial"/>
                <a:cs typeface="Arial"/>
                <a:sym typeface="Arial"/>
              </a:rPr>
              <a:t>Mesh Topology</a:t>
            </a:r>
            <a:endParaRPr/>
          </a:p>
        </p:txBody>
      </p:sp>
      <p:sp>
        <p:nvSpPr>
          <p:cNvPr id="192" name="Google Shape;192;p14"/>
          <p:cNvSpPr txBox="1"/>
          <p:nvPr/>
        </p:nvSpPr>
        <p:spPr>
          <a:xfrm>
            <a:off x="622453" y="2090172"/>
            <a:ext cx="4241493" cy="246217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en-US" sz="2200" b="0" i="0" u="none" strike="noStrike" cap="none">
                <a:solidFill>
                  <a:srgbClr val="273239"/>
                </a:solidFill>
                <a:latin typeface="Times New Roman"/>
                <a:ea typeface="Times New Roman"/>
                <a:cs typeface="Times New Roman"/>
                <a:sym typeface="Times New Roman"/>
              </a:rPr>
              <a:t>In a mesh topology, every device is connected to another device via a particular channel.</a:t>
            </a:r>
            <a:endParaRPr/>
          </a:p>
          <a:p>
            <a:pPr marL="0" marR="0" lvl="0" indent="0" algn="just"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200"/>
              <a:buFont typeface="Arial"/>
              <a:buNone/>
            </a:pPr>
            <a:r>
              <a:rPr lang="en-US" sz="2200" b="0" i="0" u="none" strike="noStrike" cap="none">
                <a:solidFill>
                  <a:srgbClr val="273239"/>
                </a:solidFill>
                <a:latin typeface="Times New Roman"/>
                <a:ea typeface="Times New Roman"/>
                <a:cs typeface="Times New Roman"/>
                <a:sym typeface="Times New Roman"/>
              </a:rPr>
              <a:t>Every device is connected with another via dedicated channels. These channels are known as links. </a:t>
            </a:r>
            <a:endParaRPr sz="2200" b="0" i="0" u="none" strike="noStrike" cap="none">
              <a:solidFill>
                <a:schemeClr val="dk1"/>
              </a:solidFill>
              <a:latin typeface="Times New Roman"/>
              <a:ea typeface="Times New Roman"/>
              <a:cs typeface="Times New Roman"/>
              <a:sym typeface="Times New Roman"/>
            </a:endParaRPr>
          </a:p>
        </p:txBody>
      </p:sp>
      <p:pic>
        <p:nvPicPr>
          <p:cNvPr id="193" name="Google Shape;193;p14" descr="Image result for mesh topologies"/>
          <p:cNvPicPr preferRelativeResize="0"/>
          <p:nvPr/>
        </p:nvPicPr>
        <p:blipFill rotWithShape="1">
          <a:blip r:embed="rId3">
            <a:alphaModFix/>
          </a:blip>
          <a:srcRect/>
          <a:stretch/>
        </p:blipFill>
        <p:spPr>
          <a:xfrm>
            <a:off x="5477793" y="991750"/>
            <a:ext cx="3286125" cy="43624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5"/>
          <p:cNvSpPr txBox="1">
            <a:spLocks noGrp="1"/>
          </p:cNvSpPr>
          <p:nvPr>
            <p:ph type="ftr" idx="11"/>
          </p:nvPr>
        </p:nvSpPr>
        <p:spPr>
          <a:xfrm>
            <a:off x="457559" y="6356520"/>
            <a:ext cx="8499154"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199" name="Google Shape;199;p15"/>
          <p:cNvSpPr txBox="1"/>
          <p:nvPr/>
        </p:nvSpPr>
        <p:spPr>
          <a:xfrm>
            <a:off x="380082" y="991750"/>
            <a:ext cx="4594034" cy="507827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br>
              <a:rPr lang="en-US" sz="1800" b="0" i="0" u="none" strike="noStrike" cap="none">
                <a:solidFill>
                  <a:srgbClr val="273239"/>
                </a:solidFill>
                <a:latin typeface="Arial"/>
                <a:ea typeface="Arial"/>
                <a:cs typeface="Arial"/>
                <a:sym typeface="Arial"/>
              </a:rPr>
            </a:b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Suppose, N number of devices are connected with each other in a mesh topology, the total number of ports that are required by each device is N-1.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In Figure 1, there are 5 devices connected to each other, hence the total number of ports required by each device is 4. Total number of ports required=N*(N-1).</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Suppose, N number of devices are connected with each other in a mesh topology, then the total number of dedicated links required to connect them is </a:t>
            </a:r>
            <a:r>
              <a:rPr lang="en-US" sz="1800" b="0" i="0" u="none" strike="noStrike" cap="none" baseline="30000">
                <a:solidFill>
                  <a:srgbClr val="273239"/>
                </a:solidFill>
                <a:latin typeface="Arial"/>
                <a:ea typeface="Arial"/>
                <a:cs typeface="Arial"/>
                <a:sym typeface="Arial"/>
              </a:rPr>
              <a:t>N</a:t>
            </a:r>
            <a:r>
              <a:rPr lang="en-US" sz="1800" b="0" i="0" u="none" strike="noStrike" cap="none">
                <a:solidFill>
                  <a:srgbClr val="273239"/>
                </a:solidFill>
                <a:latin typeface="Arial"/>
                <a:ea typeface="Arial"/>
                <a:cs typeface="Arial"/>
                <a:sym typeface="Arial"/>
              </a:rPr>
              <a:t>C</a:t>
            </a:r>
            <a:r>
              <a:rPr lang="en-US" sz="1800" b="0" i="0" u="none" strike="noStrike" cap="none" baseline="-25000">
                <a:solidFill>
                  <a:srgbClr val="273239"/>
                </a:solidFill>
                <a:latin typeface="Arial"/>
                <a:ea typeface="Arial"/>
                <a:cs typeface="Arial"/>
                <a:sym typeface="Arial"/>
              </a:rPr>
              <a:t>2</a:t>
            </a:r>
            <a:r>
              <a:rPr lang="en-US" sz="1800" b="0" i="0" u="none" strike="noStrike" cap="none">
                <a:solidFill>
                  <a:srgbClr val="273239"/>
                </a:solidFill>
                <a:latin typeface="Arial"/>
                <a:ea typeface="Arial"/>
                <a:cs typeface="Arial"/>
                <a:sym typeface="Arial"/>
              </a:rPr>
              <a:t> i.e. N(N-1)/2. In Figure 1, there are 5 devices connected to each other, hence the total number of links required is 5*4/2 = 10.</a:t>
            </a:r>
            <a:endParaRPr sz="1400" b="0" i="0" u="none" strike="noStrike" cap="none">
              <a:solidFill>
                <a:srgbClr val="000000"/>
              </a:solidFill>
              <a:latin typeface="Arial"/>
              <a:ea typeface="Arial"/>
              <a:cs typeface="Arial"/>
              <a:sym typeface="Arial"/>
            </a:endParaRPr>
          </a:p>
        </p:txBody>
      </p:sp>
      <p:pic>
        <p:nvPicPr>
          <p:cNvPr id="200" name="Google Shape;200;p15" descr="Image result for mesh topologies"/>
          <p:cNvPicPr preferRelativeResize="0"/>
          <p:nvPr/>
        </p:nvPicPr>
        <p:blipFill rotWithShape="1">
          <a:blip r:embed="rId3">
            <a:alphaModFix/>
          </a:blip>
          <a:srcRect/>
          <a:stretch/>
        </p:blipFill>
        <p:spPr>
          <a:xfrm>
            <a:off x="5286985" y="1661304"/>
            <a:ext cx="3559560" cy="3637809"/>
          </a:xfrm>
          <a:prstGeom prst="rect">
            <a:avLst/>
          </a:prstGeom>
          <a:noFill/>
          <a:ln>
            <a:noFill/>
          </a:ln>
        </p:spPr>
      </p:pic>
      <p:sp>
        <p:nvSpPr>
          <p:cNvPr id="201" name="Google Shape;201;p15"/>
          <p:cNvSpPr txBox="1"/>
          <p:nvPr/>
        </p:nvSpPr>
        <p:spPr>
          <a:xfrm>
            <a:off x="0" y="0"/>
            <a:ext cx="5486400" cy="914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73239"/>
              </a:buClr>
              <a:buSzPts val="2800"/>
              <a:buFont typeface="Arial"/>
              <a:buNone/>
            </a:pPr>
            <a:r>
              <a:rPr lang="en-US" sz="2800" b="1" i="0" u="none" strike="noStrike" cap="none">
                <a:solidFill>
                  <a:srgbClr val="273239"/>
                </a:solidFill>
                <a:latin typeface="Arial"/>
                <a:ea typeface="Arial"/>
                <a:cs typeface="Arial"/>
                <a:sym typeface="Arial"/>
              </a:rPr>
              <a:t>Mesh Topology</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6"/>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207" name="Google Shape;207;p16" descr="Image result for Physical Star Topology"/>
          <p:cNvPicPr preferRelativeResize="0"/>
          <p:nvPr/>
        </p:nvPicPr>
        <p:blipFill rotWithShape="1">
          <a:blip r:embed="rId3">
            <a:alphaModFix/>
          </a:blip>
          <a:srcRect/>
          <a:stretch/>
        </p:blipFill>
        <p:spPr>
          <a:xfrm>
            <a:off x="815249" y="2918306"/>
            <a:ext cx="7083845" cy="3337766"/>
          </a:xfrm>
          <a:prstGeom prst="rect">
            <a:avLst/>
          </a:prstGeom>
          <a:noFill/>
          <a:ln>
            <a:noFill/>
          </a:ln>
        </p:spPr>
      </p:pic>
      <p:sp>
        <p:nvSpPr>
          <p:cNvPr id="208" name="Google Shape;208;p16"/>
          <p:cNvSpPr txBox="1"/>
          <p:nvPr/>
        </p:nvSpPr>
        <p:spPr>
          <a:xfrm>
            <a:off x="534318" y="1454508"/>
            <a:ext cx="7834982"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In star topology, all the devices are connected to a single networking device through a cable. This central device may be hub, switch, router  and all other nodes are connected to the central node. </a:t>
            </a:r>
            <a:endParaRPr sz="1800" b="0" i="0" u="none" strike="noStrike" cap="none">
              <a:solidFill>
                <a:schemeClr val="dk1"/>
              </a:solidFill>
              <a:latin typeface="Arial"/>
              <a:ea typeface="Arial"/>
              <a:cs typeface="Arial"/>
              <a:sym typeface="Arial"/>
            </a:endParaRPr>
          </a:p>
        </p:txBody>
      </p:sp>
      <p:sp>
        <p:nvSpPr>
          <p:cNvPr id="209" name="Google Shape;209;p16"/>
          <p:cNvSpPr txBox="1"/>
          <p:nvPr/>
        </p:nvSpPr>
        <p:spPr>
          <a:xfrm>
            <a:off x="0" y="0"/>
            <a:ext cx="5486040" cy="91404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000"/>
              <a:buFont typeface="Times New Roman"/>
              <a:buNone/>
            </a:pPr>
            <a:r>
              <a:rPr lang="en-US" sz="3200" b="1" i="0" u="none" strike="noStrike" cap="none">
                <a:solidFill>
                  <a:schemeClr val="dk1"/>
                </a:solidFill>
                <a:latin typeface="Times New Roman"/>
                <a:ea typeface="Times New Roman"/>
                <a:cs typeface="Times New Roman"/>
                <a:sym typeface="Times New Roman"/>
              </a:rPr>
              <a:t>Star Topology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7"/>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15" name="Google Shape;215;p17"/>
          <p:cNvSpPr txBox="1"/>
          <p:nvPr/>
        </p:nvSpPr>
        <p:spPr>
          <a:xfrm>
            <a:off x="3998938" y="1191794"/>
            <a:ext cx="4687502" cy="44627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Advantages of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N devices are connected to each other in a star topology, then the number of cables required to connect them is N. So, it is easy to set up.</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Each device requires only 1 port i.e. to connect to the hub, therefore the total number of ports required is N.</a:t>
            </a:r>
            <a:endParaRPr/>
          </a:p>
          <a:p>
            <a:pPr marL="0" marR="0" lvl="0" indent="114300" algn="just" rtl="0">
              <a:lnSpc>
                <a:spcPct val="100000"/>
              </a:lnSpc>
              <a:spcBef>
                <a:spcPts val="0"/>
              </a:spcBef>
              <a:spcAft>
                <a:spcPts val="0"/>
              </a:spcAft>
              <a:buClr>
                <a:srgbClr val="273239"/>
              </a:buClr>
              <a:buSzPts val="18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Problems with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the concentrator (hub) on which the whole topology relies fails, the whole system will crash down.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cost of installation is high.</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Performance is based on the single concentrator i.e. hub.</a:t>
            </a:r>
            <a:endParaRPr sz="1400" b="0" i="0" u="none" strike="noStrike" cap="none">
              <a:solidFill>
                <a:srgbClr val="000000"/>
              </a:solidFill>
              <a:latin typeface="Arial"/>
              <a:ea typeface="Arial"/>
              <a:cs typeface="Arial"/>
              <a:sym typeface="Arial"/>
            </a:endParaRPr>
          </a:p>
        </p:txBody>
      </p:sp>
      <p:pic>
        <p:nvPicPr>
          <p:cNvPr id="216" name="Google Shape;216;p17" descr="See the source image"/>
          <p:cNvPicPr preferRelativeResize="0"/>
          <p:nvPr/>
        </p:nvPicPr>
        <p:blipFill rotWithShape="1">
          <a:blip r:embed="rId3">
            <a:alphaModFix/>
          </a:blip>
          <a:srcRect/>
          <a:stretch/>
        </p:blipFill>
        <p:spPr>
          <a:xfrm>
            <a:off x="664142" y="1472071"/>
            <a:ext cx="3080085" cy="3686761"/>
          </a:xfrm>
          <a:prstGeom prst="rect">
            <a:avLst/>
          </a:prstGeom>
          <a:noFill/>
          <a:ln>
            <a:noFill/>
          </a:ln>
        </p:spPr>
      </p:pic>
      <p:sp>
        <p:nvSpPr>
          <p:cNvPr id="217" name="Google Shape;217;p1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000"/>
              <a:buFont typeface="Times New Roman"/>
              <a:buNone/>
            </a:pPr>
            <a:r>
              <a:rPr lang="en-US" sz="3200" b="1"/>
              <a:t>Star Topology</a:t>
            </a:r>
            <a:endParaRPr sz="32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8"/>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Bus Topology</a:t>
            </a:r>
            <a:endParaRPr sz="3200" b="1"/>
          </a:p>
        </p:txBody>
      </p:sp>
      <p:sp>
        <p:nvSpPr>
          <p:cNvPr id="223" name="Google Shape;223;p18"/>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24" name="Google Shape;224;p18"/>
          <p:cNvSpPr txBox="1"/>
          <p:nvPr/>
        </p:nvSpPr>
        <p:spPr>
          <a:xfrm>
            <a:off x="352540" y="1176763"/>
            <a:ext cx="8600960"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Bus topology is a network type in which every computer and network device is connected to a single cable. It transmits the data from one end to another in a single direction. No bi-directional feature is in bus topology.</a:t>
            </a:r>
            <a:endParaRPr sz="1800" b="0" i="0" u="none" strike="noStrike" cap="none">
              <a:solidFill>
                <a:schemeClr val="dk1"/>
              </a:solidFill>
              <a:latin typeface="Arial"/>
              <a:ea typeface="Arial"/>
              <a:cs typeface="Arial"/>
              <a:sym typeface="Arial"/>
            </a:endParaRPr>
          </a:p>
        </p:txBody>
      </p:sp>
      <p:pic>
        <p:nvPicPr>
          <p:cNvPr id="225" name="Google Shape;225;p18" descr="See the source image"/>
          <p:cNvPicPr preferRelativeResize="0"/>
          <p:nvPr/>
        </p:nvPicPr>
        <p:blipFill rotWithShape="1">
          <a:blip r:embed="rId3">
            <a:alphaModFix/>
          </a:blip>
          <a:srcRect/>
          <a:stretch/>
        </p:blipFill>
        <p:spPr>
          <a:xfrm>
            <a:off x="760395" y="2476499"/>
            <a:ext cx="7093819" cy="26939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9"/>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31" name="Google Shape;231;p19"/>
          <p:cNvSpPr txBox="1"/>
          <p:nvPr/>
        </p:nvSpPr>
        <p:spPr>
          <a:xfrm>
            <a:off x="178068" y="1112563"/>
            <a:ext cx="4687502" cy="507827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Advantages of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N devices are connected to each other in a bus topology, then the number of cables required to connect them is 1, which is known as backbone cable, and N drop lines are required.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cost of the cable is less as compared to other topologies, but it is used to build small networks.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 </a:t>
            </a:r>
            <a:r>
              <a:rPr lang="en-US" sz="1800" b="1" i="0" u="none" strike="noStrike" cap="none">
                <a:solidFill>
                  <a:srgbClr val="273239"/>
                </a:solidFill>
                <a:latin typeface="Arial"/>
                <a:ea typeface="Arial"/>
                <a:cs typeface="Arial"/>
                <a:sym typeface="Arial"/>
              </a:rPr>
              <a:t>Problems with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the common cable fails, then the whole system will crash down.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the network traffic is heavy, it increases collisions in the network. To avoid this, various protocols are used in the MAC layer known as Pure Aloha, Slotted Aloha, CSMA/CD, etc.</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Security is very low.</a:t>
            </a:r>
            <a:endParaRPr sz="1400" b="0" i="0" u="none" strike="noStrike" cap="none">
              <a:solidFill>
                <a:srgbClr val="000000"/>
              </a:solidFill>
              <a:latin typeface="Arial"/>
              <a:ea typeface="Arial"/>
              <a:cs typeface="Arial"/>
              <a:sym typeface="Arial"/>
            </a:endParaRPr>
          </a:p>
        </p:txBody>
      </p:sp>
      <p:pic>
        <p:nvPicPr>
          <p:cNvPr id="232" name="Google Shape;232;p19" descr="Image result for Physical Bus Topology"/>
          <p:cNvPicPr preferRelativeResize="0"/>
          <p:nvPr/>
        </p:nvPicPr>
        <p:blipFill rotWithShape="1">
          <a:blip r:embed="rId3">
            <a:alphaModFix/>
          </a:blip>
          <a:srcRect/>
          <a:stretch/>
        </p:blipFill>
        <p:spPr>
          <a:xfrm>
            <a:off x="5401558" y="1960775"/>
            <a:ext cx="3492185" cy="3352370"/>
          </a:xfrm>
          <a:prstGeom prst="rect">
            <a:avLst/>
          </a:prstGeom>
          <a:noFill/>
          <a:ln>
            <a:noFill/>
          </a:ln>
        </p:spPr>
      </p:pic>
      <p:sp>
        <p:nvSpPr>
          <p:cNvPr id="233" name="Google Shape;233;p1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Bus Topology</a:t>
            </a:r>
            <a:endParaRPr sz="32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p:nvPr/>
        </p:nvSpPr>
        <p:spPr>
          <a:xfrm>
            <a:off x="457200" y="0"/>
            <a:ext cx="6019560" cy="83772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Times New Roman"/>
                <a:ea typeface="Times New Roman"/>
                <a:cs typeface="Times New Roman"/>
                <a:sym typeface="Times New Roman"/>
              </a:rPr>
              <a:t>Index</a:t>
            </a:r>
            <a:endParaRPr sz="3000" b="0" i="0" u="none" strike="noStrike" cap="none">
              <a:solidFill>
                <a:srgbClr val="000000"/>
              </a:solidFill>
              <a:latin typeface="Arial"/>
              <a:ea typeface="Arial"/>
              <a:cs typeface="Arial"/>
              <a:sym typeface="Arial"/>
            </a:endParaRPr>
          </a:p>
        </p:txBody>
      </p:sp>
      <p:sp>
        <p:nvSpPr>
          <p:cNvPr id="101" name="Google Shape;101;p2"/>
          <p:cNvSpPr txBox="1"/>
          <p:nvPr/>
        </p:nvSpPr>
        <p:spPr>
          <a:xfrm>
            <a:off x="168990" y="963516"/>
            <a:ext cx="8838720" cy="4945966"/>
          </a:xfrm>
          <a:prstGeom prst="rect">
            <a:avLst/>
          </a:prstGeom>
          <a:noFill/>
          <a:ln>
            <a:noFill/>
          </a:ln>
        </p:spPr>
        <p:txBody>
          <a:bodyPr spcFirstLastPara="1" wrap="square" lIns="91425" tIns="45700" rIns="91425" bIns="45700" anchor="t" anchorCtr="0">
            <a:noAutofit/>
          </a:bodyPr>
          <a:lstStyle/>
          <a:p>
            <a:pPr marL="342900" marR="0" lvl="0" indent="-222250" algn="l" rtl="0">
              <a:lnSpc>
                <a:spcPct val="150000"/>
              </a:lnSpc>
              <a:spcBef>
                <a:spcPts val="0"/>
              </a:spcBef>
              <a:spcAft>
                <a:spcPts val="0"/>
              </a:spcAft>
              <a:buClr>
                <a:schemeClr val="dk1"/>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5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p:txBody>
      </p:sp>
      <p:sp>
        <p:nvSpPr>
          <p:cNvPr id="102" name="Google Shape;102;p2"/>
          <p:cNvSpPr txBox="1">
            <a:spLocks noGrp="1"/>
          </p:cNvSpPr>
          <p:nvPr>
            <p:ph type="body" idx="1"/>
          </p:nvPr>
        </p:nvSpPr>
        <p:spPr>
          <a:xfrm>
            <a:off x="860438" y="1719618"/>
            <a:ext cx="7826002" cy="403973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Times New Roman"/>
              <a:buNone/>
            </a:pPr>
            <a:r>
              <a:rPr lang="en-US" sz="1400" b="1" i="0" u="none" strike="noStrike" cap="none">
                <a:solidFill>
                  <a:schemeClr val="dk1"/>
                </a:solidFill>
                <a:latin typeface="Times New Roman"/>
                <a:ea typeface="Times New Roman"/>
                <a:cs typeface="Times New Roman"/>
                <a:sym typeface="Times New Roman"/>
              </a:rPr>
              <a:t>,</a:t>
            </a:r>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Uses of Computer Networks</a:t>
            </a:r>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Network Topologies</a:t>
            </a:r>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Collision Domain</a:t>
            </a:r>
            <a:endParaRPr sz="2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2800"/>
              <a:buFont typeface="Times New Roman"/>
              <a:buAutoNum type="arabicPeriod"/>
            </a:pPr>
            <a:r>
              <a:rPr lang="en-US" sz="2800" b="0" i="0" u="none" strike="noStrike" cap="none">
                <a:solidFill>
                  <a:schemeClr val="dk1"/>
                </a:solidFill>
                <a:latin typeface="Times New Roman"/>
                <a:ea typeface="Times New Roman"/>
                <a:cs typeface="Times New Roman"/>
                <a:sym typeface="Times New Roman"/>
              </a:rPr>
              <a:t>Broadcast Domain</a:t>
            </a:r>
            <a:endParaRPr/>
          </a:p>
        </p:txBody>
      </p:sp>
      <p:sp>
        <p:nvSpPr>
          <p:cNvPr id="103" name="Google Shape;103;p2"/>
          <p:cNvSpPr txBox="1">
            <a:spLocks noGrp="1"/>
          </p:cNvSpPr>
          <p:nvPr>
            <p:ph type="ftr" idx="11"/>
          </p:nvPr>
        </p:nvSpPr>
        <p:spPr>
          <a:xfrm>
            <a:off x="0" y="6429080"/>
            <a:ext cx="840773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a:latin typeface="Times New Roman"/>
                <a:ea typeface="Times New Roman"/>
                <a:cs typeface="Times New Roman"/>
                <a:sym typeface="Times New Roman"/>
              </a:rPr>
              <a:t>Computer Networks                      Dr. Htet Ne Oo</a:t>
            </a:r>
            <a:endParaRPr sz="1400" b="0" strike="noStrike">
              <a:solidFill>
                <a:srgbClr val="0070C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a:solidFill>
                  <a:srgbClr val="273239"/>
                </a:solidFill>
                <a:latin typeface="Arial"/>
                <a:ea typeface="Arial"/>
                <a:cs typeface="Arial"/>
                <a:sym typeface="Arial"/>
              </a:rPr>
              <a:t>Ring Topology</a:t>
            </a:r>
            <a:br>
              <a:rPr lang="en-US" sz="3200" b="1" i="0">
                <a:solidFill>
                  <a:srgbClr val="273239"/>
                </a:solidFill>
                <a:latin typeface="Arial"/>
                <a:ea typeface="Arial"/>
                <a:cs typeface="Arial"/>
                <a:sym typeface="Arial"/>
              </a:rPr>
            </a:br>
            <a:endParaRPr sz="3200"/>
          </a:p>
        </p:txBody>
      </p:sp>
      <p:sp>
        <p:nvSpPr>
          <p:cNvPr id="239" name="Google Shape;239;p20"/>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40" name="Google Shape;240;p20"/>
          <p:cNvSpPr txBox="1"/>
          <p:nvPr/>
        </p:nvSpPr>
        <p:spPr>
          <a:xfrm>
            <a:off x="274320" y="1218987"/>
            <a:ext cx="4687502" cy="424731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In this topology, it forms a ring connecting devices with its exactly two neighboring devices.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273239"/>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A number of repeaters are used for Ring topology with a large number of nodes, because if someone wants to send some data to the last node in the ring topology with 100 nodes, then the data will have to pass through 99 nodes to reach the 100th node. Hence to prevent data loss repeaters are used in the network.</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273239"/>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The transmission is unidirectional, but it can be made bidirectional by having 2 connections between each Network Node, it is called Dual Ring Topology.</a:t>
            </a:r>
            <a:endParaRPr sz="1400" b="0" i="0" u="none" strike="noStrike" cap="none">
              <a:solidFill>
                <a:srgbClr val="000000"/>
              </a:solidFill>
              <a:latin typeface="Arial"/>
              <a:ea typeface="Arial"/>
              <a:cs typeface="Arial"/>
              <a:sym typeface="Arial"/>
            </a:endParaRPr>
          </a:p>
        </p:txBody>
      </p:sp>
      <p:pic>
        <p:nvPicPr>
          <p:cNvPr id="241" name="Google Shape;241;p20" descr="Image result for ring Topology"/>
          <p:cNvPicPr preferRelativeResize="0"/>
          <p:nvPr/>
        </p:nvPicPr>
        <p:blipFill rotWithShape="1">
          <a:blip r:embed="rId3">
            <a:alphaModFix/>
          </a:blip>
          <a:srcRect t="16742"/>
          <a:stretch/>
        </p:blipFill>
        <p:spPr>
          <a:xfrm>
            <a:off x="5405988" y="1376313"/>
            <a:ext cx="3009900" cy="38790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47" name="Google Shape;247;p21"/>
          <p:cNvSpPr txBox="1"/>
          <p:nvPr/>
        </p:nvSpPr>
        <p:spPr>
          <a:xfrm>
            <a:off x="129941" y="1166842"/>
            <a:ext cx="4687502" cy="5078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The following operations take place in ring topology are : </a:t>
            </a:r>
            <a:br>
              <a:rPr lang="en-US" sz="1800" b="0" i="0" u="none" strike="noStrike" cap="none">
                <a:solidFill>
                  <a:srgbClr val="273239"/>
                </a:solidFill>
                <a:latin typeface="Arial"/>
                <a:ea typeface="Arial"/>
                <a:cs typeface="Arial"/>
                <a:sym typeface="Arial"/>
              </a:rPr>
            </a:b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Arial"/>
                <a:ea typeface="Arial"/>
                <a:cs typeface="Arial"/>
                <a:sym typeface="Arial"/>
              </a:rPr>
              <a:t>One station is known as a </a:t>
            </a:r>
            <a:r>
              <a:rPr lang="en-US" sz="1800" b="1" i="0" u="none" strike="noStrike" cap="none">
                <a:solidFill>
                  <a:srgbClr val="273239"/>
                </a:solidFill>
                <a:latin typeface="Arial"/>
                <a:ea typeface="Arial"/>
                <a:cs typeface="Arial"/>
                <a:sym typeface="Arial"/>
              </a:rPr>
              <a:t>monitor</a:t>
            </a:r>
            <a:r>
              <a:rPr lang="en-US" sz="1800" b="0" i="0" u="none" strike="noStrike" cap="none">
                <a:solidFill>
                  <a:srgbClr val="273239"/>
                </a:solidFill>
                <a:latin typeface="Arial"/>
                <a:ea typeface="Arial"/>
                <a:cs typeface="Arial"/>
                <a:sym typeface="Arial"/>
              </a:rPr>
              <a:t> station which takes all the responsibility to perform the operations.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Arial"/>
                <a:ea typeface="Arial"/>
                <a:cs typeface="Arial"/>
                <a:sym typeface="Arial"/>
              </a:rPr>
              <a:t>To transmit the data, the station has to hold the token. After the transmission is done, the token is to be released for other stations to use.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Arial"/>
                <a:ea typeface="Arial"/>
                <a:cs typeface="Arial"/>
                <a:sym typeface="Arial"/>
              </a:rPr>
              <a:t>When no station is transmitting the data, then the token will circulate in the ring.</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Times New Roman"/>
              <a:buAutoNum type="arabicPeriod"/>
            </a:pPr>
            <a:r>
              <a:rPr lang="en-US" sz="1800" b="0" i="0" u="none" strike="noStrike" cap="none">
                <a:solidFill>
                  <a:srgbClr val="273239"/>
                </a:solidFill>
                <a:latin typeface="Arial"/>
                <a:ea typeface="Arial"/>
                <a:cs typeface="Arial"/>
                <a:sym typeface="Arial"/>
              </a:rPr>
              <a:t>There are two types of token release techniques: </a:t>
            </a:r>
            <a:r>
              <a:rPr lang="en-US" sz="1800" b="1" i="0" u="none" strike="noStrike" cap="none">
                <a:solidFill>
                  <a:srgbClr val="273239"/>
                </a:solidFill>
                <a:latin typeface="Arial"/>
                <a:ea typeface="Arial"/>
                <a:cs typeface="Arial"/>
                <a:sym typeface="Arial"/>
              </a:rPr>
              <a:t>Early token release</a:t>
            </a:r>
            <a:r>
              <a:rPr lang="en-US" sz="1800" b="0" i="0" u="none" strike="noStrike" cap="none">
                <a:solidFill>
                  <a:srgbClr val="273239"/>
                </a:solidFill>
                <a:latin typeface="Arial"/>
                <a:ea typeface="Arial"/>
                <a:cs typeface="Arial"/>
                <a:sym typeface="Arial"/>
              </a:rPr>
              <a:t> releases the token just after transmitting the data and </a:t>
            </a:r>
            <a:r>
              <a:rPr lang="en-US" sz="1800" b="1" i="0" u="none" strike="noStrike" cap="none">
                <a:solidFill>
                  <a:srgbClr val="273239"/>
                </a:solidFill>
                <a:latin typeface="Arial"/>
                <a:ea typeface="Arial"/>
                <a:cs typeface="Arial"/>
                <a:sym typeface="Arial"/>
              </a:rPr>
              <a:t>Delay token release</a:t>
            </a:r>
            <a:r>
              <a:rPr lang="en-US" sz="1800" b="0" i="0" u="none" strike="noStrike" cap="none">
                <a:solidFill>
                  <a:srgbClr val="273239"/>
                </a:solidFill>
                <a:latin typeface="Arial"/>
                <a:ea typeface="Arial"/>
                <a:cs typeface="Arial"/>
                <a:sym typeface="Arial"/>
              </a:rPr>
              <a:t> releases the token after the acknowledgment is received from the receiver.</a:t>
            </a:r>
            <a:endParaRPr sz="1400" b="0" i="0" u="none" strike="noStrike" cap="none">
              <a:solidFill>
                <a:srgbClr val="000000"/>
              </a:solidFill>
              <a:latin typeface="Arial"/>
              <a:ea typeface="Arial"/>
              <a:cs typeface="Arial"/>
              <a:sym typeface="Arial"/>
            </a:endParaRPr>
          </a:p>
        </p:txBody>
      </p:sp>
      <p:pic>
        <p:nvPicPr>
          <p:cNvPr id="248" name="Google Shape;248;p21" descr="See the source image"/>
          <p:cNvPicPr preferRelativeResize="0"/>
          <p:nvPr/>
        </p:nvPicPr>
        <p:blipFill rotWithShape="1">
          <a:blip r:embed="rId3">
            <a:alphaModFix/>
          </a:blip>
          <a:srcRect/>
          <a:stretch/>
        </p:blipFill>
        <p:spPr>
          <a:xfrm>
            <a:off x="5118434" y="1372954"/>
            <a:ext cx="3238500" cy="3457575"/>
          </a:xfrm>
          <a:prstGeom prst="rect">
            <a:avLst/>
          </a:prstGeom>
          <a:noFill/>
          <a:ln>
            <a:noFill/>
          </a:ln>
        </p:spPr>
      </p:pic>
      <p:sp>
        <p:nvSpPr>
          <p:cNvPr id="249" name="Google Shape;249;p21"/>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a:solidFill>
                  <a:srgbClr val="273239"/>
                </a:solidFill>
                <a:latin typeface="Arial"/>
                <a:ea typeface="Arial"/>
                <a:cs typeface="Arial"/>
                <a:sym typeface="Arial"/>
              </a:rPr>
              <a:t>Ring Topology</a:t>
            </a:r>
            <a:br>
              <a:rPr lang="en-US" sz="3200" b="1" i="0">
                <a:solidFill>
                  <a:srgbClr val="273239"/>
                </a:solidFill>
                <a:latin typeface="Arial"/>
                <a:ea typeface="Arial"/>
                <a:cs typeface="Arial"/>
                <a:sym typeface="Arial"/>
              </a:rPr>
            </a:b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2"/>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55" name="Google Shape;255;p22"/>
          <p:cNvSpPr txBox="1"/>
          <p:nvPr/>
        </p:nvSpPr>
        <p:spPr>
          <a:xfrm>
            <a:off x="352540" y="1296534"/>
            <a:ext cx="4687502" cy="28622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Advantages of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possibility of collision is minimum in this type of topology.</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Cheap to install and expand.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Problems with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Troubleshooting is difficult in this topology.</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addition of stations in between or removal of stations can disturb the whole topology.</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Less secure.</a:t>
            </a:r>
            <a:endParaRPr sz="1400" b="0" i="0" u="none" strike="noStrike" cap="none">
              <a:solidFill>
                <a:srgbClr val="000000"/>
              </a:solidFill>
              <a:latin typeface="Arial"/>
              <a:ea typeface="Arial"/>
              <a:cs typeface="Arial"/>
              <a:sym typeface="Arial"/>
            </a:endParaRPr>
          </a:p>
        </p:txBody>
      </p:sp>
      <p:pic>
        <p:nvPicPr>
          <p:cNvPr id="256" name="Google Shape;256;p22" descr="See the source image"/>
          <p:cNvPicPr preferRelativeResize="0"/>
          <p:nvPr/>
        </p:nvPicPr>
        <p:blipFill rotWithShape="1">
          <a:blip r:embed="rId3">
            <a:alphaModFix/>
          </a:blip>
          <a:srcRect/>
          <a:stretch/>
        </p:blipFill>
        <p:spPr>
          <a:xfrm>
            <a:off x="2667000" y="3948697"/>
            <a:ext cx="5119540" cy="2112738"/>
          </a:xfrm>
          <a:prstGeom prst="rect">
            <a:avLst/>
          </a:prstGeom>
          <a:noFill/>
          <a:ln>
            <a:noFill/>
          </a:ln>
        </p:spPr>
      </p:pic>
      <p:sp>
        <p:nvSpPr>
          <p:cNvPr id="257" name="Google Shape;257;p22"/>
          <p:cNvSpPr txBox="1">
            <a:spLocks noGrp="1"/>
          </p:cNvSpPr>
          <p:nvPr>
            <p:ph type="title"/>
          </p:nvPr>
        </p:nvSpPr>
        <p:spPr>
          <a:xfrm>
            <a:off x="0" y="136800"/>
            <a:ext cx="5486040" cy="7772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273239"/>
              </a:buClr>
              <a:buSzPts val="2800"/>
              <a:buFont typeface="Arial"/>
              <a:buNone/>
            </a:pPr>
            <a:r>
              <a:rPr lang="en-US" sz="3200" b="1" i="0">
                <a:solidFill>
                  <a:srgbClr val="273239"/>
                </a:solidFill>
                <a:latin typeface="Arial"/>
                <a:ea typeface="Arial"/>
                <a:cs typeface="Arial"/>
                <a:sym typeface="Arial"/>
              </a:rPr>
              <a:t>Ring Topology</a:t>
            </a:r>
            <a:br>
              <a:rPr lang="en-US" sz="3200" b="1" i="0">
                <a:solidFill>
                  <a:srgbClr val="273239"/>
                </a:solidFill>
                <a:latin typeface="Arial"/>
                <a:ea typeface="Arial"/>
                <a:cs typeface="Arial"/>
                <a:sym typeface="Arial"/>
              </a:rPr>
            </a:br>
            <a:endParaRPr sz="3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Tree Topology</a:t>
            </a:r>
            <a:endParaRPr sz="3200" b="1"/>
          </a:p>
        </p:txBody>
      </p:sp>
      <p:sp>
        <p:nvSpPr>
          <p:cNvPr id="263" name="Google Shape;263;p23"/>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264" name="Google Shape;264;p23"/>
          <p:cNvSpPr txBox="1"/>
          <p:nvPr/>
        </p:nvSpPr>
        <p:spPr>
          <a:xfrm>
            <a:off x="399268" y="1110998"/>
            <a:ext cx="83338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This topology is the variation of Star topology. This topology has a hierarchical flow of data. </a:t>
            </a:r>
            <a:endParaRPr sz="1800" b="0" i="0" u="none" strike="noStrike" cap="none">
              <a:solidFill>
                <a:schemeClr val="dk1"/>
              </a:solidFill>
              <a:latin typeface="Arial"/>
              <a:ea typeface="Arial"/>
              <a:cs typeface="Arial"/>
              <a:sym typeface="Arial"/>
            </a:endParaRPr>
          </a:p>
        </p:txBody>
      </p:sp>
      <p:pic>
        <p:nvPicPr>
          <p:cNvPr id="265" name="Google Shape;265;p23" descr="Lightbox"/>
          <p:cNvPicPr preferRelativeResize="0"/>
          <p:nvPr/>
        </p:nvPicPr>
        <p:blipFill rotWithShape="1">
          <a:blip r:embed="rId3">
            <a:alphaModFix/>
          </a:blip>
          <a:srcRect/>
          <a:stretch/>
        </p:blipFill>
        <p:spPr>
          <a:xfrm>
            <a:off x="394635" y="2014789"/>
            <a:ext cx="8749365" cy="37322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271" name="Google Shape;271;p24" descr="Image result for treeTopology gif"/>
          <p:cNvPicPr preferRelativeResize="0"/>
          <p:nvPr/>
        </p:nvPicPr>
        <p:blipFill rotWithShape="1">
          <a:blip r:embed="rId3">
            <a:alphaModFix/>
          </a:blip>
          <a:srcRect/>
          <a:stretch/>
        </p:blipFill>
        <p:spPr>
          <a:xfrm>
            <a:off x="484742" y="2537419"/>
            <a:ext cx="8119431" cy="3535780"/>
          </a:xfrm>
          <a:prstGeom prst="rect">
            <a:avLst/>
          </a:prstGeom>
          <a:noFill/>
          <a:ln>
            <a:noFill/>
          </a:ln>
        </p:spPr>
      </p:pic>
      <p:sp>
        <p:nvSpPr>
          <p:cNvPr id="272" name="Google Shape;272;p24"/>
          <p:cNvSpPr txBox="1"/>
          <p:nvPr/>
        </p:nvSpPr>
        <p:spPr>
          <a:xfrm>
            <a:off x="178068" y="1053769"/>
            <a:ext cx="8767628"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73239"/>
                </a:solidFill>
                <a:latin typeface="Arial"/>
                <a:ea typeface="Arial"/>
                <a:cs typeface="Arial"/>
                <a:sym typeface="Arial"/>
              </a:rPr>
              <a:t> In this, the various secondary hubs are connected to the central hub which contains the repeater. In this data flow from top to bottom i.e. from the central hub to secondary and then to the devices or from bottom to top i.e. devices to the secondary hub and then to the central hub. </a:t>
            </a:r>
            <a:endParaRPr sz="1800" b="0" i="0" u="none" strike="noStrike" cap="none">
              <a:solidFill>
                <a:schemeClr val="dk1"/>
              </a:solidFill>
              <a:latin typeface="Arial"/>
              <a:ea typeface="Arial"/>
              <a:cs typeface="Arial"/>
              <a:sym typeface="Arial"/>
            </a:endParaRPr>
          </a:p>
        </p:txBody>
      </p:sp>
      <p:sp>
        <p:nvSpPr>
          <p:cNvPr id="273" name="Google Shape;273;p2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Tree Topology</a:t>
            </a:r>
            <a:endParaRPr sz="32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279" name="Google Shape;279;p25" descr="See the source image"/>
          <p:cNvPicPr preferRelativeResize="0"/>
          <p:nvPr/>
        </p:nvPicPr>
        <p:blipFill rotWithShape="1">
          <a:blip r:embed="rId3">
            <a:alphaModFix/>
          </a:blip>
          <a:srcRect l="3855" t="18144" r="6289" b="8454"/>
          <a:stretch/>
        </p:blipFill>
        <p:spPr>
          <a:xfrm>
            <a:off x="575035" y="1395167"/>
            <a:ext cx="8216425" cy="5033914"/>
          </a:xfrm>
          <a:prstGeom prst="rect">
            <a:avLst/>
          </a:prstGeom>
          <a:noFill/>
          <a:ln>
            <a:noFill/>
          </a:ln>
        </p:spPr>
      </p:pic>
      <p:sp>
        <p:nvSpPr>
          <p:cNvPr id="280" name="Google Shape;280;p25"/>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Tree Topology</a:t>
            </a:r>
            <a:endParaRPr sz="32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a:t>Topology</a:t>
            </a:r>
            <a:endParaRPr b="1"/>
          </a:p>
        </p:txBody>
      </p:sp>
      <p:sp>
        <p:nvSpPr>
          <p:cNvPr id="286" name="Google Shape;286;p26"/>
          <p:cNvSpPr txBox="1"/>
          <p:nvPr/>
        </p:nvSpPr>
        <p:spPr>
          <a:xfrm>
            <a:off x="451691" y="1895145"/>
            <a:ext cx="8141465"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Advantages of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It allows more devices to be attached to a single central hub thus it decreases the distance that is traveled by the signal to come to the devices.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It allows the network to get isolate and also prioritize from different computers.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73239"/>
                </a:solidFill>
                <a:latin typeface="Arial"/>
                <a:ea typeface="Arial"/>
                <a:cs typeface="Arial"/>
                <a:sym typeface="Arial"/>
              </a:rPr>
              <a:t>Problems with this topology :</a:t>
            </a:r>
            <a:r>
              <a:rPr lang="en-US" sz="1800" b="0" i="0" u="none" strike="noStrike" cap="none">
                <a:solidFill>
                  <a:srgbClr val="27323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If the central hub gets fails the entire system fails.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73239"/>
              </a:buClr>
              <a:buSzPts val="1800"/>
              <a:buFont typeface="Arial"/>
              <a:buChar char="•"/>
            </a:pPr>
            <a:r>
              <a:rPr lang="en-US" sz="1800" b="0" i="0" u="none" strike="noStrike" cap="none">
                <a:solidFill>
                  <a:srgbClr val="273239"/>
                </a:solidFill>
                <a:latin typeface="Arial"/>
                <a:ea typeface="Arial"/>
                <a:cs typeface="Arial"/>
                <a:sym typeface="Arial"/>
              </a:rPr>
              <a:t>The cost is high because of cabling.</a:t>
            </a:r>
            <a:endParaRPr sz="1400" b="0" i="0" u="none" strike="noStrike" cap="none">
              <a:solidFill>
                <a:srgbClr val="000000"/>
              </a:solidFill>
              <a:latin typeface="Arial"/>
              <a:ea typeface="Arial"/>
              <a:cs typeface="Arial"/>
              <a:sym typeface="Arial"/>
            </a:endParaRPr>
          </a:p>
        </p:txBody>
      </p:sp>
      <p:sp>
        <p:nvSpPr>
          <p:cNvPr id="287" name="Google Shape;287;p26"/>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2"/>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1800"/>
              <a:buNone/>
            </a:pPr>
            <a:r>
              <a:rPr lang="en-US" sz="3200" b="1" i="0">
                <a:solidFill>
                  <a:srgbClr val="222222"/>
                </a:solidFill>
                <a:latin typeface="Arial"/>
                <a:ea typeface="Arial"/>
                <a:cs typeface="Arial"/>
                <a:sym typeface="Arial"/>
              </a:rPr>
              <a:t>          What is Domain?</a:t>
            </a:r>
            <a:br>
              <a:rPr lang="en-US" sz="3200" b="1" i="0">
                <a:solidFill>
                  <a:srgbClr val="222222"/>
                </a:solidFill>
                <a:latin typeface="Arial"/>
                <a:ea typeface="Arial"/>
                <a:cs typeface="Arial"/>
                <a:sym typeface="Arial"/>
              </a:rPr>
            </a:br>
            <a:endParaRPr sz="3200"/>
          </a:p>
        </p:txBody>
      </p:sp>
      <p:sp>
        <p:nvSpPr>
          <p:cNvPr id="293" name="Google Shape;293;p42"/>
          <p:cNvSpPr txBox="1">
            <a:spLocks noGrp="1"/>
          </p:cNvSpPr>
          <p:nvPr>
            <p:ph type="body" idx="1"/>
          </p:nvPr>
        </p:nvSpPr>
        <p:spPr>
          <a:xfrm>
            <a:off x="457380" y="1152033"/>
            <a:ext cx="8229240" cy="3977280"/>
          </a:xfrm>
          <a:prstGeom prst="rect">
            <a:avLst/>
          </a:prstGeom>
          <a:noFill/>
          <a:ln>
            <a:noFill/>
          </a:ln>
        </p:spPr>
        <p:txBody>
          <a:bodyPr spcFirstLastPara="1" wrap="square" lIns="0" tIns="0" rIns="0" bIns="0" anchor="t" anchorCtr="0">
            <a:normAutofit/>
          </a:bodyPr>
          <a:lstStyle/>
          <a:p>
            <a:pPr marL="457200" lvl="0" indent="-342900" algn="just" rtl="0">
              <a:lnSpc>
                <a:spcPct val="90000"/>
              </a:lnSpc>
              <a:spcBef>
                <a:spcPts val="1000"/>
              </a:spcBef>
              <a:spcAft>
                <a:spcPts val="0"/>
              </a:spcAft>
              <a:buSzPts val="1800"/>
              <a:buChar char="•"/>
            </a:pPr>
            <a:r>
              <a:rPr lang="en-US" sz="2000" b="0" i="0">
                <a:solidFill>
                  <a:srgbClr val="222222"/>
                </a:solidFill>
                <a:latin typeface="Arial"/>
                <a:ea typeface="Arial"/>
                <a:cs typeface="Arial"/>
                <a:sym typeface="Arial"/>
              </a:rPr>
              <a:t>A domain is a </a:t>
            </a:r>
            <a:r>
              <a:rPr lang="en-US" sz="2000" b="1" i="0">
                <a:solidFill>
                  <a:srgbClr val="222222"/>
                </a:solidFill>
                <a:latin typeface="Arial"/>
                <a:ea typeface="Arial"/>
                <a:cs typeface="Arial"/>
                <a:sym typeface="Arial"/>
              </a:rPr>
              <a:t>type of computer </a:t>
            </a:r>
            <a:r>
              <a:rPr lang="en-US" sz="2000" b="0" i="0">
                <a:solidFill>
                  <a:srgbClr val="222222"/>
                </a:solidFill>
                <a:latin typeface="Arial"/>
                <a:ea typeface="Arial"/>
                <a:cs typeface="Arial"/>
                <a:sym typeface="Arial"/>
              </a:rPr>
              <a:t>network in which all </a:t>
            </a:r>
            <a:r>
              <a:rPr lang="en-US" sz="2000" b="1" i="0">
                <a:solidFill>
                  <a:srgbClr val="222222"/>
                </a:solidFill>
                <a:latin typeface="Arial"/>
                <a:ea typeface="Arial"/>
                <a:cs typeface="Arial"/>
                <a:sym typeface="Arial"/>
              </a:rPr>
              <a:t>user computers, printers accounts, and other devices registered.</a:t>
            </a:r>
            <a:endParaRPr/>
          </a:p>
          <a:p>
            <a:pPr marL="457200" lvl="0" indent="-342900" algn="just" rtl="0">
              <a:lnSpc>
                <a:spcPct val="90000"/>
              </a:lnSpc>
              <a:spcBef>
                <a:spcPts val="1000"/>
              </a:spcBef>
              <a:spcAft>
                <a:spcPts val="0"/>
              </a:spcAft>
              <a:buSzPts val="1800"/>
              <a:buChar char="•"/>
            </a:pPr>
            <a:r>
              <a:rPr lang="en-US" sz="2000" b="0" i="0">
                <a:solidFill>
                  <a:srgbClr val="222222"/>
                </a:solidFill>
                <a:latin typeface="Arial"/>
                <a:ea typeface="Arial"/>
                <a:cs typeface="Arial"/>
                <a:sym typeface="Arial"/>
              </a:rPr>
              <a:t> It is a </a:t>
            </a:r>
            <a:r>
              <a:rPr lang="en-US" sz="2000" b="1" i="0">
                <a:solidFill>
                  <a:srgbClr val="222222"/>
                </a:solidFill>
                <a:latin typeface="Arial"/>
                <a:ea typeface="Arial"/>
                <a:cs typeface="Arial"/>
                <a:sym typeface="Arial"/>
              </a:rPr>
              <a:t>central database </a:t>
            </a:r>
            <a:r>
              <a:rPr lang="en-US" sz="2000" b="0" i="0">
                <a:solidFill>
                  <a:srgbClr val="222222"/>
                </a:solidFill>
                <a:latin typeface="Arial"/>
                <a:ea typeface="Arial"/>
                <a:cs typeface="Arial"/>
                <a:sym typeface="Arial"/>
              </a:rPr>
              <a:t>located on </a:t>
            </a:r>
            <a:r>
              <a:rPr lang="en-US" sz="2000" b="1" i="0">
                <a:solidFill>
                  <a:srgbClr val="222222"/>
                </a:solidFill>
                <a:latin typeface="Arial"/>
                <a:ea typeface="Arial"/>
                <a:cs typeface="Arial"/>
                <a:sym typeface="Arial"/>
              </a:rPr>
              <a:t>single or multiple </a:t>
            </a:r>
            <a:r>
              <a:rPr lang="en-US" sz="2000" b="0" i="0">
                <a:solidFill>
                  <a:srgbClr val="222222"/>
                </a:solidFill>
                <a:latin typeface="Arial"/>
                <a:ea typeface="Arial"/>
                <a:cs typeface="Arial"/>
                <a:sym typeface="Arial"/>
              </a:rPr>
              <a:t>clusters of central computers, that is known as domain controllers</a:t>
            </a:r>
            <a:r>
              <a:rPr lang="en-US" b="0" i="0">
                <a:solidFill>
                  <a:srgbClr val="222222"/>
                </a:solidFill>
                <a:latin typeface="Arial"/>
                <a:ea typeface="Arial"/>
                <a:cs typeface="Arial"/>
                <a:sym typeface="Arial"/>
              </a:rPr>
              <a:t>.</a:t>
            </a:r>
            <a:endParaRPr/>
          </a:p>
        </p:txBody>
      </p:sp>
      <p:graphicFrame>
        <p:nvGraphicFramePr>
          <p:cNvPr id="294" name="Google Shape;294;p42"/>
          <p:cNvGraphicFramePr/>
          <p:nvPr/>
        </p:nvGraphicFramePr>
        <p:xfrm>
          <a:off x="991745" y="2883506"/>
          <a:ext cx="7341549" cy="3592708"/>
        </p:xfrm>
        <a:graphic>
          <a:graphicData uri="http://schemas.openxmlformats.org/presentationml/2006/ole">
            <mc:AlternateContent xmlns:mc="http://schemas.openxmlformats.org/markup-compatibility/2006">
              <mc:Choice xmlns:v="urn:schemas-microsoft-com:vml" Requires="v">
                <p:oleObj r:id="rId3" imgW="7341549" imgH="3592708" progId="Paint.Picture">
                  <p:embed/>
                </p:oleObj>
              </mc:Choice>
              <mc:Fallback>
                <p:oleObj r:id="rId3" imgW="7341549" imgH="3592708" progId="Paint.Picture">
                  <p:embed/>
                  <p:pic>
                    <p:nvPicPr>
                      <p:cNvPr id="294" name="Google Shape;294;p42"/>
                      <p:cNvPicPr preferRelativeResize="0"/>
                      <p:nvPr/>
                    </p:nvPicPr>
                    <p:blipFill rotWithShape="1">
                      <a:blip r:embed="rId4">
                        <a:alphaModFix/>
                      </a:blip>
                      <a:srcRect/>
                      <a:stretch/>
                    </p:blipFill>
                    <p:spPr>
                      <a:xfrm>
                        <a:off x="991745" y="2883506"/>
                        <a:ext cx="7341549" cy="3592708"/>
                      </a:xfrm>
                      <a:prstGeom prst="rect">
                        <a:avLst/>
                      </a:prstGeom>
                      <a:noFill/>
                      <a:ln>
                        <a:noFill/>
                      </a:ln>
                    </p:spPr>
                  </p:pic>
                </p:oleObj>
              </mc:Fallback>
            </mc:AlternateContent>
          </a:graphicData>
        </a:graphic>
      </p:graphicFrame>
      <p:sp>
        <p:nvSpPr>
          <p:cNvPr id="295" name="Google Shape;295;p42"/>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Computer Networks                      Dr. Htet Ne Oo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Collision Domain</a:t>
            </a:r>
            <a:endParaRPr/>
          </a:p>
        </p:txBody>
      </p:sp>
      <p:sp>
        <p:nvSpPr>
          <p:cNvPr id="301" name="Google Shape;301;p43"/>
          <p:cNvSpPr txBox="1">
            <a:spLocks noGrp="1"/>
          </p:cNvSpPr>
          <p:nvPr>
            <p:ph type="body" idx="1"/>
          </p:nvPr>
        </p:nvSpPr>
        <p:spPr>
          <a:xfrm>
            <a:off x="457380" y="1020058"/>
            <a:ext cx="8229240" cy="2599835"/>
          </a:xfrm>
          <a:prstGeom prst="rect">
            <a:avLst/>
          </a:prstGeom>
          <a:noFill/>
          <a:ln>
            <a:noFill/>
          </a:ln>
        </p:spPr>
        <p:txBody>
          <a:bodyPr spcFirstLastPara="1" wrap="square" lIns="0" tIns="0" rIns="0" bIns="0" anchor="t" anchorCtr="0">
            <a:normAutofit/>
          </a:bodyPr>
          <a:lstStyle/>
          <a:p>
            <a:pPr marL="457200" lvl="0" indent="-342900" algn="just" rtl="0">
              <a:lnSpc>
                <a:spcPct val="90000"/>
              </a:lnSpc>
              <a:spcBef>
                <a:spcPts val="1000"/>
              </a:spcBef>
              <a:spcAft>
                <a:spcPts val="0"/>
              </a:spcAft>
              <a:buSzPts val="1800"/>
              <a:buChar char="•"/>
            </a:pPr>
            <a:r>
              <a:rPr lang="en-US" b="1" i="0">
                <a:solidFill>
                  <a:srgbClr val="212529"/>
                </a:solidFill>
                <a:latin typeface="Rubik"/>
                <a:ea typeface="Rubik"/>
                <a:cs typeface="Rubik"/>
                <a:sym typeface="Rubik"/>
              </a:rPr>
              <a:t>Collisions </a:t>
            </a:r>
            <a:r>
              <a:rPr lang="en-US" b="0" i="0">
                <a:solidFill>
                  <a:srgbClr val="212529"/>
                </a:solidFill>
                <a:latin typeface="Rubik"/>
                <a:ea typeface="Rubik"/>
                <a:cs typeface="Rubik"/>
                <a:sym typeface="Rubik"/>
              </a:rPr>
              <a:t>will happen in an Ethernet Network when two devices simultaneously try to send data on the Shared Media, since Shared Media is half-duplex and sending and receiving is not supported at same time.</a:t>
            </a:r>
            <a:endParaRPr/>
          </a:p>
          <a:p>
            <a:pPr marL="457200" lvl="0" indent="-342900" algn="just" rtl="0">
              <a:lnSpc>
                <a:spcPct val="90000"/>
              </a:lnSpc>
              <a:spcBef>
                <a:spcPts val="1000"/>
              </a:spcBef>
              <a:spcAft>
                <a:spcPts val="0"/>
              </a:spcAft>
              <a:buSzPts val="1800"/>
              <a:buChar char="•"/>
            </a:pPr>
            <a:r>
              <a:rPr lang="en-US" b="1" i="0">
                <a:solidFill>
                  <a:srgbClr val="212529"/>
                </a:solidFill>
                <a:latin typeface="Rubik"/>
                <a:ea typeface="Rubik"/>
                <a:cs typeface="Rubik"/>
                <a:sym typeface="Rubik"/>
              </a:rPr>
              <a:t>Collisions</a:t>
            </a:r>
            <a:r>
              <a:rPr lang="en-US" b="0" i="0">
                <a:solidFill>
                  <a:srgbClr val="212529"/>
                </a:solidFill>
                <a:latin typeface="Rubik"/>
                <a:ea typeface="Rubik"/>
                <a:cs typeface="Rubik"/>
                <a:sym typeface="Rubik"/>
              </a:rPr>
              <a:t> are a normal part of life in an Ethernet network when Ethernet operates in Half-duplex and under most circumstances should not be considered as a problem.</a:t>
            </a:r>
            <a:endParaRPr/>
          </a:p>
          <a:p>
            <a:pPr marL="457200" lvl="0" indent="-342900" algn="just" rtl="0">
              <a:lnSpc>
                <a:spcPct val="90000"/>
              </a:lnSpc>
              <a:spcBef>
                <a:spcPts val="1000"/>
              </a:spcBef>
              <a:spcAft>
                <a:spcPts val="0"/>
              </a:spcAft>
              <a:buSzPts val="1800"/>
              <a:buChar char="•"/>
            </a:pPr>
            <a:r>
              <a:rPr lang="en-US" b="0" i="0">
                <a:solidFill>
                  <a:srgbClr val="212529"/>
                </a:solidFill>
                <a:latin typeface="Rubik"/>
                <a:ea typeface="Rubik"/>
                <a:cs typeface="Rubik"/>
                <a:sym typeface="Rubik"/>
              </a:rPr>
              <a:t>A </a:t>
            </a:r>
            <a:r>
              <a:rPr lang="en-US" b="1" i="0" u="none" strike="noStrike">
                <a:solidFill>
                  <a:schemeClr val="dk1"/>
                </a:solidFill>
                <a:latin typeface="Rubik"/>
                <a:ea typeface="Rubik"/>
                <a:cs typeface="Rubik"/>
                <a:sym typeface="Rubik"/>
              </a:rPr>
              <a:t>Collision</a:t>
            </a:r>
            <a:r>
              <a:rPr lang="en-US" b="1" i="0">
                <a:solidFill>
                  <a:schemeClr val="dk1"/>
                </a:solidFill>
                <a:latin typeface="Rubik"/>
                <a:ea typeface="Rubik"/>
                <a:cs typeface="Rubik"/>
                <a:sym typeface="Rubik"/>
              </a:rPr>
              <a:t> Domain </a:t>
            </a:r>
            <a:r>
              <a:rPr lang="en-US" i="0">
                <a:solidFill>
                  <a:schemeClr val="dk1"/>
                </a:solidFill>
                <a:latin typeface="Rubik"/>
                <a:ea typeface="Rubik"/>
                <a:cs typeface="Rubik"/>
                <a:sym typeface="Rubik"/>
              </a:rPr>
              <a:t>is any network segment in which collisions can happen (usually in Ethernet networks). In other words, a Collision Domain consists of all the devices connected using a Shared Media (</a:t>
            </a:r>
            <a:r>
              <a:rPr lang="en-US" i="0" u="none" strike="noStrike">
                <a:solidFill>
                  <a:schemeClr val="dk1"/>
                </a:solidFill>
                <a:latin typeface="Rubik"/>
                <a:ea typeface="Rubik"/>
                <a:cs typeface="Rubik"/>
                <a:sym typeface="Rubik"/>
              </a:rPr>
              <a:t>Bus Topolgy</a:t>
            </a:r>
            <a:r>
              <a:rPr lang="en-US" i="0">
                <a:solidFill>
                  <a:schemeClr val="dk1"/>
                </a:solidFill>
                <a:latin typeface="Rubik"/>
                <a:ea typeface="Rubik"/>
                <a:cs typeface="Rubik"/>
                <a:sym typeface="Rubik"/>
              </a:rPr>
              <a:t> or using </a:t>
            </a:r>
            <a:r>
              <a:rPr lang="en-US" i="0" u="none" strike="noStrike">
                <a:solidFill>
                  <a:schemeClr val="dk1"/>
                </a:solidFill>
                <a:latin typeface="Rubik"/>
                <a:ea typeface="Rubik"/>
                <a:cs typeface="Rubik"/>
                <a:sym typeface="Rubik"/>
              </a:rPr>
              <a:t>Ethernet Hubs</a:t>
            </a:r>
            <a:r>
              <a:rPr lang="en-US" i="0">
                <a:solidFill>
                  <a:schemeClr val="dk1"/>
                </a:solidFill>
                <a:latin typeface="Rubik"/>
                <a:ea typeface="Rubik"/>
                <a:cs typeface="Rubik"/>
                <a:sym typeface="Rubik"/>
              </a:rPr>
              <a:t>) where a Collision can happen between any device at any time.</a:t>
            </a:r>
            <a:endParaRPr/>
          </a:p>
        </p:txBody>
      </p:sp>
      <p:graphicFrame>
        <p:nvGraphicFramePr>
          <p:cNvPr id="302" name="Google Shape;302;p43"/>
          <p:cNvGraphicFramePr/>
          <p:nvPr/>
        </p:nvGraphicFramePr>
        <p:xfrm>
          <a:off x="2309569" y="3619893"/>
          <a:ext cx="5236712" cy="2773363"/>
        </p:xfrm>
        <a:graphic>
          <a:graphicData uri="http://schemas.openxmlformats.org/presentationml/2006/ole">
            <mc:AlternateContent xmlns:mc="http://schemas.openxmlformats.org/markup-compatibility/2006">
              <mc:Choice xmlns:v="urn:schemas-microsoft-com:vml" Requires="v">
                <p:oleObj r:id="rId3" imgW="5236712" imgH="2773363" progId="Paint.Picture">
                  <p:embed/>
                </p:oleObj>
              </mc:Choice>
              <mc:Fallback>
                <p:oleObj r:id="rId3" imgW="5236712" imgH="2773363" progId="Paint.Picture">
                  <p:embed/>
                  <p:pic>
                    <p:nvPicPr>
                      <p:cNvPr id="302" name="Google Shape;302;p43"/>
                      <p:cNvPicPr preferRelativeResize="0"/>
                      <p:nvPr/>
                    </p:nvPicPr>
                    <p:blipFill rotWithShape="1">
                      <a:blip r:embed="rId4">
                        <a:alphaModFix/>
                      </a:blip>
                      <a:srcRect/>
                      <a:stretch/>
                    </p:blipFill>
                    <p:spPr>
                      <a:xfrm>
                        <a:off x="2309569" y="3619893"/>
                        <a:ext cx="5236712" cy="2773363"/>
                      </a:xfrm>
                      <a:prstGeom prst="rect">
                        <a:avLst/>
                      </a:prstGeom>
                      <a:noFill/>
                      <a:ln>
                        <a:noFill/>
                      </a:ln>
                    </p:spPr>
                  </p:pic>
                </p:oleObj>
              </mc:Fallback>
            </mc:AlternateContent>
          </a:graphicData>
        </a:graphic>
      </p:graphicFrame>
      <p:sp>
        <p:nvSpPr>
          <p:cNvPr id="303" name="Google Shape;303;p43"/>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Computer Networks                      Dr. Htet Ne Oo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Broadcast Domain</a:t>
            </a:r>
            <a:endParaRPr/>
          </a:p>
        </p:txBody>
      </p:sp>
      <p:sp>
        <p:nvSpPr>
          <p:cNvPr id="309" name="Google Shape;309;p44"/>
          <p:cNvSpPr txBox="1">
            <a:spLocks noGrp="1"/>
          </p:cNvSpPr>
          <p:nvPr>
            <p:ph type="body" idx="1"/>
          </p:nvPr>
        </p:nvSpPr>
        <p:spPr>
          <a:xfrm>
            <a:off x="457380" y="840948"/>
            <a:ext cx="8229240" cy="3977280"/>
          </a:xfrm>
          <a:prstGeom prst="rect">
            <a:avLst/>
          </a:prstGeom>
          <a:noFill/>
          <a:ln>
            <a:noFill/>
          </a:ln>
        </p:spPr>
        <p:txBody>
          <a:bodyPr spcFirstLastPara="1" wrap="square" lIns="0" tIns="0" rIns="0" bIns="0" anchor="t" anchorCtr="0">
            <a:normAutofit/>
          </a:bodyPr>
          <a:lstStyle/>
          <a:p>
            <a:pPr marL="457200" lvl="0" indent="-342900" algn="l" rtl="0">
              <a:lnSpc>
                <a:spcPct val="90000"/>
              </a:lnSpc>
              <a:spcBef>
                <a:spcPts val="1000"/>
              </a:spcBef>
              <a:spcAft>
                <a:spcPts val="0"/>
              </a:spcAft>
              <a:buClr>
                <a:schemeClr val="dk1"/>
              </a:buClr>
              <a:buSzPts val="1800"/>
              <a:buChar char="•"/>
            </a:pPr>
            <a:r>
              <a:rPr lang="en-US" b="1" i="0">
                <a:solidFill>
                  <a:schemeClr val="dk1"/>
                </a:solidFill>
                <a:latin typeface="Rubik"/>
                <a:ea typeface="Rubik"/>
                <a:cs typeface="Rubik"/>
                <a:sym typeface="Rubik"/>
              </a:rPr>
              <a:t>Broadcast </a:t>
            </a:r>
            <a:r>
              <a:rPr lang="en-US" b="0" i="0">
                <a:solidFill>
                  <a:schemeClr val="dk1"/>
                </a:solidFill>
                <a:latin typeface="Rubik"/>
                <a:ea typeface="Rubik"/>
                <a:cs typeface="Rubik"/>
                <a:sym typeface="Rubik"/>
              </a:rPr>
              <a:t>is a type of communication, where the sending device send a single copy of data and that copy of data will be delivered to every device in the network segment. Broadcast is a required type of communication and we cannot avoid Broadcasts, because many protocols (Example: </a:t>
            </a:r>
            <a:r>
              <a:rPr lang="en-US" b="1" i="0" u="none" strike="noStrike">
                <a:solidFill>
                  <a:schemeClr val="dk1"/>
                </a:solidFill>
                <a:latin typeface="Rubik"/>
                <a:ea typeface="Rubik"/>
                <a:cs typeface="Rubik"/>
                <a:sym typeface="Rubik"/>
              </a:rPr>
              <a:t>ARP</a:t>
            </a:r>
            <a:r>
              <a:rPr lang="en-US" b="0" i="0">
                <a:solidFill>
                  <a:schemeClr val="dk1"/>
                </a:solidFill>
                <a:latin typeface="Rubik"/>
                <a:ea typeface="Rubik"/>
                <a:cs typeface="Rubik"/>
                <a:sym typeface="Rubik"/>
              </a:rPr>
              <a:t> and </a:t>
            </a:r>
            <a:r>
              <a:rPr lang="en-US" b="1" i="0" u="none" strike="noStrike">
                <a:solidFill>
                  <a:schemeClr val="dk1"/>
                </a:solidFill>
                <a:latin typeface="Rubik"/>
                <a:ea typeface="Rubik"/>
                <a:cs typeface="Rubik"/>
                <a:sym typeface="Rubik"/>
              </a:rPr>
              <a:t>DHCP</a:t>
            </a:r>
            <a:r>
              <a:rPr lang="en-US" b="0" i="0">
                <a:solidFill>
                  <a:schemeClr val="dk1"/>
                </a:solidFill>
                <a:latin typeface="Rubik"/>
                <a:ea typeface="Rubik"/>
                <a:cs typeface="Rubik"/>
                <a:sym typeface="Rubik"/>
              </a:rPr>
              <a:t>) and applications are dependent on Broadcast to function.</a:t>
            </a:r>
            <a:endParaRPr/>
          </a:p>
          <a:p>
            <a:pPr marL="457200" lvl="0" indent="-342900" algn="l" rtl="0">
              <a:lnSpc>
                <a:spcPct val="90000"/>
              </a:lnSpc>
              <a:spcBef>
                <a:spcPts val="1000"/>
              </a:spcBef>
              <a:spcAft>
                <a:spcPts val="0"/>
              </a:spcAft>
              <a:buClr>
                <a:schemeClr val="dk1"/>
              </a:buClr>
              <a:buSzPts val="1800"/>
              <a:buChar char="•"/>
            </a:pPr>
            <a:r>
              <a:rPr lang="en-US" b="0" i="0">
                <a:solidFill>
                  <a:schemeClr val="dk1"/>
                </a:solidFill>
                <a:latin typeface="Rubik"/>
                <a:ea typeface="Rubik"/>
                <a:cs typeface="Rubik"/>
                <a:sym typeface="Rubik"/>
              </a:rPr>
              <a:t>A </a:t>
            </a:r>
            <a:r>
              <a:rPr lang="en-US" b="1" i="0" u="none" strike="noStrike">
                <a:solidFill>
                  <a:schemeClr val="dk1"/>
                </a:solidFill>
                <a:latin typeface="Rubik"/>
                <a:ea typeface="Rubik"/>
                <a:cs typeface="Rubik"/>
                <a:sym typeface="Rubik"/>
              </a:rPr>
              <a:t>Broadcast</a:t>
            </a:r>
            <a:r>
              <a:rPr lang="en-US" b="0" i="0">
                <a:solidFill>
                  <a:schemeClr val="dk1"/>
                </a:solidFill>
                <a:latin typeface="Rubik"/>
                <a:ea typeface="Rubik"/>
                <a:cs typeface="Rubik"/>
                <a:sym typeface="Rubik"/>
              </a:rPr>
              <a:t> Domain consists of all the devices that will receive any broadcast packet originating from any device within the network segment.</a:t>
            </a:r>
            <a:endParaRPr>
              <a:solidFill>
                <a:schemeClr val="dk1"/>
              </a:solidFill>
              <a:latin typeface="Rubik"/>
              <a:ea typeface="Rubik"/>
              <a:cs typeface="Rubik"/>
              <a:sym typeface="Rubik"/>
            </a:endParaRPr>
          </a:p>
          <a:p>
            <a:pPr marL="457200" lvl="0" indent="-342900" algn="just" rtl="0">
              <a:lnSpc>
                <a:spcPct val="90000"/>
              </a:lnSpc>
              <a:spcBef>
                <a:spcPts val="1000"/>
              </a:spcBef>
              <a:spcAft>
                <a:spcPts val="0"/>
              </a:spcAft>
              <a:buSzPts val="1800"/>
              <a:buChar char="•"/>
            </a:pPr>
            <a:r>
              <a:rPr lang="en-US" b="0" i="0">
                <a:solidFill>
                  <a:schemeClr val="dk1"/>
                </a:solidFill>
                <a:latin typeface="Rubik"/>
                <a:ea typeface="Rubik"/>
                <a:cs typeface="Rubik"/>
                <a:sym typeface="Rubik"/>
              </a:rPr>
              <a:t>In Mention picture, "Computer A" is sending a broadcast and switch will forward it to every ports and all the switchs will get a copy of broadcast packet. Every switch will flood the broadcast packet to all the ports. Router also will get a copy of broadcast packet, but the Router will not forward the packet to the next network segment.</a:t>
            </a:r>
            <a:endParaRPr/>
          </a:p>
          <a:p>
            <a:pPr marL="457200" lvl="0" indent="-342900" algn="just" rtl="0">
              <a:lnSpc>
                <a:spcPct val="90000"/>
              </a:lnSpc>
              <a:spcBef>
                <a:spcPts val="1000"/>
              </a:spcBef>
              <a:spcAft>
                <a:spcPts val="0"/>
              </a:spcAft>
              <a:buSzPts val="1800"/>
              <a:buChar char="•"/>
            </a:pPr>
            <a:r>
              <a:rPr lang="en-US" b="0" i="0">
                <a:solidFill>
                  <a:schemeClr val="dk1"/>
                </a:solidFill>
                <a:latin typeface="Rubik"/>
                <a:ea typeface="Rubik"/>
                <a:cs typeface="Rubik"/>
                <a:sym typeface="Rubik"/>
              </a:rPr>
              <a:t>As the number of devices in the Broadcast Domain increases, number of Broadcasts also increases and the quality of the network will come down.</a:t>
            </a:r>
            <a:endParaRPr/>
          </a:p>
          <a:p>
            <a:pPr marL="457200" lvl="0" indent="-228600" algn="l" rtl="0">
              <a:lnSpc>
                <a:spcPct val="90000"/>
              </a:lnSpc>
              <a:spcBef>
                <a:spcPts val="1000"/>
              </a:spcBef>
              <a:spcAft>
                <a:spcPts val="0"/>
              </a:spcAft>
              <a:buClr>
                <a:schemeClr val="dk1"/>
              </a:buClr>
              <a:buSzPts val="1800"/>
              <a:buNone/>
            </a:pPr>
            <a:endParaRPr>
              <a:solidFill>
                <a:schemeClr val="dk1"/>
              </a:solidFill>
            </a:endParaRPr>
          </a:p>
        </p:txBody>
      </p:sp>
      <p:graphicFrame>
        <p:nvGraphicFramePr>
          <p:cNvPr id="310" name="Google Shape;310;p44"/>
          <p:cNvGraphicFramePr/>
          <p:nvPr>
            <p:extLst>
              <p:ext uri="{D42A27DB-BD31-4B8C-83A1-F6EECF244321}">
                <p14:modId xmlns:p14="http://schemas.microsoft.com/office/powerpoint/2010/main" val="1295251781"/>
              </p:ext>
            </p:extLst>
          </p:nvPr>
        </p:nvGraphicFramePr>
        <p:xfrm>
          <a:off x="2322332" y="4446166"/>
          <a:ext cx="4838700" cy="2180878"/>
        </p:xfrm>
        <a:graphic>
          <a:graphicData uri="http://schemas.openxmlformats.org/presentationml/2006/ole">
            <mc:AlternateContent xmlns:mc="http://schemas.openxmlformats.org/markup-compatibility/2006">
              <mc:Choice xmlns:v="urn:schemas-microsoft-com:vml" Requires="v">
                <p:oleObj r:id="rId3" imgW="4838700" imgH="2677212" progId="Paint.Picture">
                  <p:embed/>
                </p:oleObj>
              </mc:Choice>
              <mc:Fallback>
                <p:oleObj r:id="rId3" imgW="4838700" imgH="2677212" progId="Paint.Picture">
                  <p:embed/>
                  <p:pic>
                    <p:nvPicPr>
                      <p:cNvPr id="310" name="Google Shape;310;p44"/>
                      <p:cNvPicPr preferRelativeResize="0"/>
                      <p:nvPr/>
                    </p:nvPicPr>
                    <p:blipFill rotWithShape="1">
                      <a:blip r:embed="rId4">
                        <a:alphaModFix/>
                      </a:blip>
                      <a:srcRect/>
                      <a:stretch/>
                    </p:blipFill>
                    <p:spPr>
                      <a:xfrm>
                        <a:off x="2322332" y="4446166"/>
                        <a:ext cx="4838700" cy="2180878"/>
                      </a:xfrm>
                      <a:prstGeom prst="rect">
                        <a:avLst/>
                      </a:prstGeom>
                      <a:noFill/>
                      <a:ln>
                        <a:noFill/>
                      </a:ln>
                    </p:spPr>
                  </p:pic>
                </p:oleObj>
              </mc:Fallback>
            </mc:AlternateContent>
          </a:graphicData>
        </a:graphic>
      </p:graphicFrame>
      <p:sp>
        <p:nvSpPr>
          <p:cNvPr id="311" name="Google Shape;311;p44"/>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Computer Networks                      Dr. Htet Ne Oo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body" idx="1"/>
          </p:nvPr>
        </p:nvSpPr>
        <p:spPr>
          <a:xfrm>
            <a:off x="209321" y="951845"/>
            <a:ext cx="8566380" cy="4789106"/>
          </a:xfrm>
          <a:prstGeom prst="rect">
            <a:avLst/>
          </a:prstGeom>
          <a:noFill/>
          <a:ln>
            <a:noFill/>
          </a:ln>
        </p:spPr>
        <p:txBody>
          <a:bodyPr spcFirstLastPara="1" wrap="square" lIns="0" tIns="0" rIns="0" bIns="79350" anchor="ctr" anchorCtr="0">
            <a:spAutoFit/>
          </a:bodyPr>
          <a:lstStyle/>
          <a:p>
            <a:pPr marL="0" marR="0" lvl="0" indent="0" algn="just" rtl="0">
              <a:lnSpc>
                <a:spcPct val="100000"/>
              </a:lnSpc>
              <a:spcBef>
                <a:spcPts val="0"/>
              </a:spcBef>
              <a:spcAft>
                <a:spcPts val="0"/>
              </a:spcAft>
              <a:buClr>
                <a:schemeClr val="dk1"/>
              </a:buClr>
              <a:buSzPts val="2800"/>
              <a:buFont typeface="Arial"/>
              <a:buNone/>
            </a:pPr>
            <a:endParaRPr sz="2800" b="1" i="0" u="none" strike="noStrike" cap="none">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The classification of network in computers can </a:t>
            </a:r>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be done according to their </a:t>
            </a:r>
            <a:endParaRPr/>
          </a:p>
          <a:p>
            <a:pPr marL="0" marR="0" lvl="0" indent="0" algn="just"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i) Size : expressed by the geographic area and number of computers</a:t>
            </a:r>
            <a:endParaRPr/>
          </a:p>
          <a:p>
            <a:pPr marL="0" marR="0" lvl="0" indent="0" algn="just"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Times New Roman"/>
              <a:buNone/>
            </a:pPr>
            <a:r>
              <a:rPr lang="en-US" sz="2800" b="0" i="0" u="none" strike="noStrike" cap="none">
                <a:solidFill>
                  <a:schemeClr val="dk1"/>
                </a:solidFill>
                <a:latin typeface="Times New Roman"/>
                <a:ea typeface="Times New Roman"/>
                <a:cs typeface="Times New Roman"/>
                <a:sym typeface="Times New Roman"/>
              </a:rPr>
              <a:t>ii) Purpose : devices housed in a single room to millions of devices  spread across the world.</a:t>
            </a:r>
            <a:endParaRPr sz="2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 name="Google Shape;109;p3"/>
          <p:cNvSpPr txBox="1">
            <a:spLocks noGrp="1"/>
          </p:cNvSpPr>
          <p:nvPr>
            <p:ph type="ftr" idx="11"/>
          </p:nvPr>
        </p:nvSpPr>
        <p:spPr>
          <a:xfrm>
            <a:off x="0" y="6429080"/>
            <a:ext cx="840773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a:latin typeface="Times New Roman"/>
                <a:ea typeface="Times New Roman"/>
                <a:cs typeface="Times New Roman"/>
                <a:sym typeface="Times New Roman"/>
              </a:rPr>
              <a:t>Computer Networks                      Dr. Htet Ne Oo</a:t>
            </a:r>
            <a:endParaRPr sz="1400" b="0" strike="noStrike">
              <a:solidFill>
                <a:srgbClr val="0070C0"/>
              </a:solidFill>
              <a:latin typeface="Times New Roman"/>
              <a:ea typeface="Times New Roman"/>
              <a:cs typeface="Times New Roman"/>
              <a:sym typeface="Times New Roman"/>
            </a:endParaRPr>
          </a:p>
        </p:txBody>
      </p:sp>
      <p:sp>
        <p:nvSpPr>
          <p:cNvPr id="110" name="Google Shape;110;p3"/>
          <p:cNvSpPr txBox="1"/>
          <p:nvPr/>
        </p:nvSpPr>
        <p:spPr>
          <a:xfrm>
            <a:off x="209319" y="0"/>
            <a:ext cx="6134919"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22222"/>
              </a:buClr>
              <a:buSzPts val="2800"/>
              <a:buFont typeface="Times New Roman"/>
              <a:buNone/>
            </a:pPr>
            <a:r>
              <a:rPr lang="en-US" sz="2800" b="1" i="0" u="none" strike="noStrike" cap="none">
                <a:solidFill>
                  <a:srgbClr val="222222"/>
                </a:solidFill>
                <a:latin typeface="Times New Roman"/>
                <a:ea typeface="Times New Roman"/>
                <a:cs typeface="Times New Roman"/>
                <a:sym typeface="Times New Roman"/>
              </a:rPr>
              <a:t>Different Types of Computer Networks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1" y="0"/>
            <a:ext cx="6391373"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1800"/>
              <a:buNone/>
            </a:pPr>
            <a:r>
              <a:rPr lang="en-US" b="1"/>
              <a:t>Difference Between Collision and Broadcast Domain</a:t>
            </a:r>
            <a:endParaRPr/>
          </a:p>
        </p:txBody>
      </p:sp>
      <p:graphicFrame>
        <p:nvGraphicFramePr>
          <p:cNvPr id="317" name="Google Shape;317;p45"/>
          <p:cNvGraphicFramePr/>
          <p:nvPr/>
        </p:nvGraphicFramePr>
        <p:xfrm>
          <a:off x="480767" y="1461155"/>
          <a:ext cx="3000000" cy="3000000"/>
        </p:xfrm>
        <a:graphic>
          <a:graphicData uri="http://schemas.openxmlformats.org/drawingml/2006/table">
            <a:tbl>
              <a:tblPr>
                <a:noFill/>
                <a:tableStyleId>{7AD1692B-CBBD-49DB-9C6B-AD56D89A418A}</a:tableStyleId>
              </a:tblPr>
              <a:tblGrid>
                <a:gridCol w="3987550">
                  <a:extLst>
                    <a:ext uri="{9D8B030D-6E8A-4147-A177-3AD203B41FA5}">
                      <a16:colId xmlns:a16="http://schemas.microsoft.com/office/drawing/2014/main" val="20000"/>
                    </a:ext>
                  </a:extLst>
                </a:gridCol>
                <a:gridCol w="3987550">
                  <a:extLst>
                    <a:ext uri="{9D8B030D-6E8A-4147-A177-3AD203B41FA5}">
                      <a16:colId xmlns:a16="http://schemas.microsoft.com/office/drawing/2014/main" val="20001"/>
                    </a:ext>
                  </a:extLst>
                </a:gridCol>
              </a:tblGrid>
              <a:tr h="338050">
                <a:tc>
                  <a:txBody>
                    <a:bodyPr/>
                    <a:lstStyle/>
                    <a:p>
                      <a:pPr marL="0" marR="0" lvl="0" indent="0" algn="ctr" rtl="0">
                        <a:lnSpc>
                          <a:spcPct val="100000"/>
                        </a:lnSpc>
                        <a:spcBef>
                          <a:spcPts val="0"/>
                        </a:spcBef>
                        <a:spcAft>
                          <a:spcPts val="0"/>
                        </a:spcAft>
                        <a:buNone/>
                      </a:pPr>
                      <a:r>
                        <a:rPr lang="en-US" sz="1400" b="1" u="none" strike="noStrike" cap="none"/>
                        <a:t>Collision Domain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400" b="1" u="none" strike="noStrike" cap="none"/>
                        <a:t>Broadcast Domain</a:t>
                      </a:r>
                      <a:endParaRPr/>
                    </a:p>
                  </a:txBody>
                  <a:tcPr marL="91450" marR="91450" marT="45725" marB="45725" anchor="ctr"/>
                </a:tc>
                <a:extLst>
                  <a:ext uri="{0D108BD9-81ED-4DB2-BD59-A6C34878D82A}">
                    <a16:rowId xmlns:a16="http://schemas.microsoft.com/office/drawing/2014/main" val="10000"/>
                  </a:ext>
                </a:extLst>
              </a:tr>
              <a:tr h="574675">
                <a:tc>
                  <a:txBody>
                    <a:bodyPr/>
                    <a:lstStyle/>
                    <a:p>
                      <a:pPr marL="0" marR="0" lvl="0" indent="0" algn="l" rtl="0">
                        <a:lnSpc>
                          <a:spcPct val="100000"/>
                        </a:lnSpc>
                        <a:spcBef>
                          <a:spcPts val="0"/>
                        </a:spcBef>
                        <a:spcAft>
                          <a:spcPts val="0"/>
                        </a:spcAft>
                        <a:buNone/>
                      </a:pPr>
                      <a:r>
                        <a:rPr lang="en-US" sz="1400" u="none" strike="noStrike" cap="none"/>
                        <a:t>The Collision domain is a network section that allows traffic to flow forward and backward.</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A Broadcast domain is a type of Domain wherein traffic flows all over the network.</a:t>
                      </a:r>
                      <a:endParaRPr/>
                    </a:p>
                  </a:txBody>
                  <a:tcPr marL="91450" marR="91450" marT="45725" marB="45725" anchor="ctr"/>
                </a:tc>
                <a:extLst>
                  <a:ext uri="{0D108BD9-81ED-4DB2-BD59-A6C34878D82A}">
                    <a16:rowId xmlns:a16="http://schemas.microsoft.com/office/drawing/2014/main" val="10001"/>
                  </a:ext>
                </a:extLst>
              </a:tr>
              <a:tr h="811325">
                <a:tc>
                  <a:txBody>
                    <a:bodyPr/>
                    <a:lstStyle/>
                    <a:p>
                      <a:pPr marL="0" marR="0" lvl="0" indent="0" algn="l" rtl="0">
                        <a:lnSpc>
                          <a:spcPct val="100000"/>
                        </a:lnSpc>
                        <a:spcBef>
                          <a:spcPts val="0"/>
                        </a:spcBef>
                        <a:spcAft>
                          <a:spcPts val="0"/>
                        </a:spcAft>
                        <a:buNone/>
                      </a:pPr>
                      <a:r>
                        <a:rPr lang="en-US" sz="1400" u="none" strike="noStrike" cap="none"/>
                        <a:t>The Collision domain refers to a set of devices in which packet collision could occur.</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Broadcast domain refers to a logical set of reachable computer systems without using a router.</a:t>
                      </a:r>
                      <a:endParaRPr/>
                    </a:p>
                  </a:txBody>
                  <a:tcPr marL="91450" marR="91450" marT="45725" marB="45725" anchor="ctr"/>
                </a:tc>
                <a:extLst>
                  <a:ext uri="{0D108BD9-81ED-4DB2-BD59-A6C34878D82A}">
                    <a16:rowId xmlns:a16="http://schemas.microsoft.com/office/drawing/2014/main" val="10002"/>
                  </a:ext>
                </a:extLst>
              </a:tr>
              <a:tr h="811325">
                <a:tc>
                  <a:txBody>
                    <a:bodyPr/>
                    <a:lstStyle/>
                    <a:p>
                      <a:pPr marL="0" marR="0" lvl="0" indent="0" algn="l" rtl="0">
                        <a:lnSpc>
                          <a:spcPct val="100000"/>
                        </a:lnSpc>
                        <a:spcBef>
                          <a:spcPts val="0"/>
                        </a:spcBef>
                        <a:spcAft>
                          <a:spcPts val="0"/>
                        </a:spcAft>
                        <a:buNone/>
                      </a:pPr>
                      <a:r>
                        <a:rPr lang="en-US" sz="1400" u="none" strike="noStrike" cap="none"/>
                        <a:t>The devices might include the devices of other IP subnetworks.</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Broadcast Domain is never limited to the specific IP subnetwork for all types of IP broadcasts.</a:t>
                      </a:r>
                      <a:endParaRPr/>
                    </a:p>
                  </a:txBody>
                  <a:tcPr marL="91450" marR="91450" marT="45725" marB="45725" anchor="ctr"/>
                </a:tc>
                <a:extLst>
                  <a:ext uri="{0D108BD9-81ED-4DB2-BD59-A6C34878D82A}">
                    <a16:rowId xmlns:a16="http://schemas.microsoft.com/office/drawing/2014/main" val="10003"/>
                  </a:ext>
                </a:extLst>
              </a:tr>
              <a:tr h="811325">
                <a:tc>
                  <a:txBody>
                    <a:bodyPr/>
                    <a:lstStyle/>
                    <a:p>
                      <a:pPr marL="0" marR="0" lvl="0" indent="0" algn="l" rtl="0">
                        <a:lnSpc>
                          <a:spcPct val="100000"/>
                        </a:lnSpc>
                        <a:spcBef>
                          <a:spcPts val="0"/>
                        </a:spcBef>
                        <a:spcAft>
                          <a:spcPts val="0"/>
                        </a:spcAft>
                        <a:buNone/>
                      </a:pPr>
                      <a:r>
                        <a:rPr lang="en-US" sz="1400" u="none" strike="noStrike" cap="none"/>
                        <a:t>Packet collision occurs as multiple devices transmit data on a single wire link.</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The broadcast domain mostly uses a switched environment to broadcast, so no collision occurs.</a:t>
                      </a:r>
                      <a:endParaRPr/>
                    </a:p>
                  </a:txBody>
                  <a:tcPr marL="91450" marR="91450" marT="45725" marB="45725" anchor="ctr"/>
                </a:tc>
                <a:extLst>
                  <a:ext uri="{0D108BD9-81ED-4DB2-BD59-A6C34878D82A}">
                    <a16:rowId xmlns:a16="http://schemas.microsoft.com/office/drawing/2014/main" val="10004"/>
                  </a:ext>
                </a:extLst>
              </a:tr>
              <a:tr h="574675">
                <a:tc>
                  <a:txBody>
                    <a:bodyPr/>
                    <a:lstStyle/>
                    <a:p>
                      <a:pPr marL="0" marR="0" lvl="0" indent="0" algn="l" rtl="0">
                        <a:lnSpc>
                          <a:spcPct val="100000"/>
                        </a:lnSpc>
                        <a:spcBef>
                          <a:spcPts val="0"/>
                        </a:spcBef>
                        <a:spcAft>
                          <a:spcPts val="0"/>
                        </a:spcAft>
                        <a:buNone/>
                      </a:pPr>
                      <a:r>
                        <a:rPr lang="en-US" sz="1400" u="none" strike="noStrike" cap="none"/>
                        <a:t>Switches will break in the collision domain.</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Switches will never break in the broadcast domain.</a:t>
                      </a:r>
                      <a:endParaRPr/>
                    </a:p>
                  </a:txBody>
                  <a:tcPr marL="91450" marR="91450" marT="45725" marB="45725" anchor="ctr"/>
                </a:tc>
                <a:extLst>
                  <a:ext uri="{0D108BD9-81ED-4DB2-BD59-A6C34878D82A}">
                    <a16:rowId xmlns:a16="http://schemas.microsoft.com/office/drawing/2014/main" val="10005"/>
                  </a:ext>
                </a:extLst>
              </a:tr>
              <a:tr h="574675">
                <a:tc>
                  <a:txBody>
                    <a:bodyPr/>
                    <a:lstStyle/>
                    <a:p>
                      <a:pPr marL="0" marR="0" lvl="0" indent="0" algn="l" rtl="0">
                        <a:lnSpc>
                          <a:spcPct val="100000"/>
                        </a:lnSpc>
                        <a:spcBef>
                          <a:spcPts val="0"/>
                        </a:spcBef>
                        <a:spcAft>
                          <a:spcPts val="0"/>
                        </a:spcAft>
                        <a:buNone/>
                      </a:pPr>
                      <a:r>
                        <a:rPr lang="en-US" sz="1400" u="none" strike="noStrike" cap="none"/>
                        <a:t>In, collision domain, every port on a router are in the separate broadcast domains.</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400" u="none" strike="noStrike" cap="none"/>
                        <a:t>All ports on a switch or a hub likely to be in the same broadcast domain.</a:t>
                      </a:r>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318" name="Google Shape;318;p45"/>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Computer Networks                      Dr. Htet Ne Oo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7"/>
          <p:cNvSpPr txBox="1">
            <a:spLocks noGrp="1"/>
          </p:cNvSpPr>
          <p:nvPr>
            <p:ph type="title"/>
          </p:nvPr>
        </p:nvSpPr>
        <p:spPr>
          <a:xfrm>
            <a:off x="1638300" y="280670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600" b="1"/>
              <a:t>THANK YOU</a:t>
            </a:r>
            <a:endParaRPr sz="3600" b="1"/>
          </a:p>
        </p:txBody>
      </p:sp>
      <p:sp>
        <p:nvSpPr>
          <p:cNvPr id="324" name="Google Shape;324;p27"/>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1638300" y="280670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600" b="1"/>
              <a:t>BREAK TIME</a:t>
            </a:r>
            <a:endParaRPr sz="3600" b="1"/>
          </a:p>
        </p:txBody>
      </p:sp>
      <p:sp>
        <p:nvSpPr>
          <p:cNvPr id="330" name="Google Shape;330;p46"/>
          <p:cNvSpPr txBox="1">
            <a:spLocks noGrp="1"/>
          </p:cNvSpPr>
          <p:nvPr>
            <p:ph type="ftr" idx="11"/>
          </p:nvPr>
        </p:nvSpPr>
        <p:spPr>
          <a:xfrm>
            <a:off x="352540" y="6356520"/>
            <a:ext cx="8333900"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0" y="0"/>
            <a:ext cx="5486100" cy="9141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b="1"/>
              <a:t>Types of Computer Networks</a:t>
            </a:r>
            <a:endParaRPr b="1"/>
          </a:p>
        </p:txBody>
      </p:sp>
      <p:sp>
        <p:nvSpPr>
          <p:cNvPr id="116" name="Google Shape;116;p4"/>
          <p:cNvSpPr txBox="1">
            <a:spLocks noGrp="1"/>
          </p:cNvSpPr>
          <p:nvPr>
            <p:ph type="ftr" idx="11"/>
          </p:nvPr>
        </p:nvSpPr>
        <p:spPr>
          <a:xfrm>
            <a:off x="352540" y="6356520"/>
            <a:ext cx="8334000" cy="36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17" name="Google Shape;117;p4"/>
          <p:cNvPicPr preferRelativeResize="0"/>
          <p:nvPr/>
        </p:nvPicPr>
        <p:blipFill rotWithShape="1">
          <a:blip r:embed="rId3">
            <a:alphaModFix/>
          </a:blip>
          <a:srcRect t="22671"/>
          <a:stretch/>
        </p:blipFill>
        <p:spPr>
          <a:xfrm>
            <a:off x="744716" y="1470581"/>
            <a:ext cx="7645139" cy="42701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942681" y="136800"/>
            <a:ext cx="4552786" cy="713462"/>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b="1"/>
              <a:t>Personal Area Network</a:t>
            </a:r>
            <a:endParaRPr b="1"/>
          </a:p>
        </p:txBody>
      </p:sp>
      <p:sp>
        <p:nvSpPr>
          <p:cNvPr id="123" name="Google Shape;123;p5"/>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a:latin typeface="Times New Roman"/>
                <a:ea typeface="Times New Roman"/>
                <a:cs typeface="Times New Roman"/>
                <a:sym typeface="Times New Roman"/>
              </a:rPr>
              <a:t>Computer Networks                      Dr. Htet Ne Oo</a:t>
            </a:r>
            <a:endParaRPr sz="1400" b="0" strike="noStrike">
              <a:solidFill>
                <a:srgbClr val="0070C0"/>
              </a:solidFill>
              <a:latin typeface="Times New Roman"/>
              <a:ea typeface="Times New Roman"/>
              <a:cs typeface="Times New Roman"/>
              <a:sym typeface="Times New Roman"/>
            </a:endParaRPr>
          </a:p>
        </p:txBody>
      </p:sp>
      <p:sp>
        <p:nvSpPr>
          <p:cNvPr id="124" name="Google Shape;124;p5"/>
          <p:cNvSpPr txBox="1">
            <a:spLocks noGrp="1"/>
          </p:cNvSpPr>
          <p:nvPr>
            <p:ph type="body" idx="1"/>
          </p:nvPr>
        </p:nvSpPr>
        <p:spPr>
          <a:xfrm>
            <a:off x="457199" y="1121790"/>
            <a:ext cx="4293909" cy="4460010"/>
          </a:xfrm>
          <a:prstGeom prst="rect">
            <a:avLst/>
          </a:prstGeom>
          <a:noFill/>
          <a:ln>
            <a:noFill/>
          </a:ln>
        </p:spPr>
        <p:txBody>
          <a:bodyPr spcFirstLastPara="1" wrap="square" lIns="0" tIns="0" rIns="0" bIns="0" anchor="ctr" anchorCtr="0">
            <a:noAutofit/>
          </a:bodyPr>
          <a:lstStyle/>
          <a:p>
            <a:pPr marL="0" marR="0" lvl="0" indent="0" algn="just" rtl="0">
              <a:lnSpc>
                <a:spcPct val="90000"/>
              </a:lnSpc>
              <a:spcBef>
                <a:spcPts val="0"/>
              </a:spcBef>
              <a:spcAft>
                <a:spcPts val="0"/>
              </a:spcAft>
              <a:buClr>
                <a:srgbClr val="222222"/>
              </a:buClr>
              <a:buSzPts val="2400"/>
              <a:buFont typeface="Times New Roman"/>
              <a:buNone/>
            </a:pPr>
            <a:r>
              <a:rPr lang="en-US" sz="2400" b="1" i="0" u="none" strike="noStrike" cap="none">
                <a:solidFill>
                  <a:srgbClr val="222222"/>
                </a:solidFill>
                <a:latin typeface="Times New Roman"/>
                <a:ea typeface="Times New Roman"/>
                <a:cs typeface="Times New Roman"/>
                <a:sym typeface="Times New Roman"/>
              </a:rPr>
              <a:t>PAN</a:t>
            </a:r>
            <a:r>
              <a:rPr lang="en-US" sz="2400" b="0" i="0" u="none" strike="noStrike" cap="none">
                <a:solidFill>
                  <a:srgbClr val="222222"/>
                </a:solidFill>
                <a:latin typeface="Times New Roman"/>
                <a:ea typeface="Times New Roman"/>
                <a:cs typeface="Times New Roman"/>
                <a:sym typeface="Times New Roman"/>
              </a:rPr>
              <a:t> (Personal Area Network) is a computer network formed around a person. </a:t>
            </a:r>
            <a:endParaRPr sz="2400"/>
          </a:p>
          <a:p>
            <a:pPr marL="0" marR="0" lvl="0" indent="0" algn="just" rtl="0">
              <a:lnSpc>
                <a:spcPct val="90000"/>
              </a:lnSpc>
              <a:spcBef>
                <a:spcPts val="0"/>
              </a:spcBef>
              <a:spcAft>
                <a:spcPts val="0"/>
              </a:spcAft>
              <a:buClr>
                <a:schemeClr val="dk1"/>
              </a:buClr>
              <a:buSzPts val="2400"/>
              <a:buFont typeface="Times New Roman"/>
              <a:buNone/>
            </a:pPr>
            <a:endParaRPr sz="2400" b="0" i="0" u="none" strike="noStrike" cap="none">
              <a:solidFill>
                <a:srgbClr val="222222"/>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2400"/>
              <a:buFont typeface="Times New Roman"/>
              <a:buNone/>
            </a:pPr>
            <a:r>
              <a:rPr lang="en-US" sz="2400" b="1" i="0" u="none" strike="noStrike" cap="none">
                <a:solidFill>
                  <a:srgbClr val="222222"/>
                </a:solidFill>
                <a:latin typeface="Times New Roman"/>
                <a:ea typeface="Times New Roman"/>
                <a:cs typeface="Times New Roman"/>
                <a:sym typeface="Times New Roman"/>
              </a:rPr>
              <a:t>Characteristics of PAN</a:t>
            </a:r>
            <a:endParaRPr sz="2400"/>
          </a:p>
          <a:p>
            <a:pPr marL="0" marR="0" lvl="0" indent="0" algn="just" rtl="0">
              <a:lnSpc>
                <a:spcPct val="90000"/>
              </a:lnSpc>
              <a:spcBef>
                <a:spcPts val="0"/>
              </a:spcBef>
              <a:spcAft>
                <a:spcPts val="0"/>
              </a:spcAft>
              <a:buClr>
                <a:srgbClr val="222222"/>
              </a:buClr>
              <a:buSzPts val="2200"/>
              <a:buFont typeface="Times New Roman"/>
              <a:buNone/>
            </a:pPr>
            <a:r>
              <a:rPr lang="en-US" sz="2200" b="0" i="0" u="none" strike="noStrike" cap="none">
                <a:solidFill>
                  <a:srgbClr val="222222"/>
                </a:solidFill>
                <a:latin typeface="Times New Roman"/>
                <a:ea typeface="Times New Roman"/>
                <a:cs typeface="Times New Roman"/>
                <a:sym typeface="Times New Roman"/>
              </a:rPr>
              <a:t>Below are the main characteristics of PAN:</a:t>
            </a:r>
            <a:endParaRPr sz="2200"/>
          </a:p>
          <a:p>
            <a:pPr marL="0" marR="0" lvl="0" indent="0" algn="just" rtl="0">
              <a:lnSpc>
                <a:spcPct val="90000"/>
              </a:lnSpc>
              <a:spcBef>
                <a:spcPts val="0"/>
              </a:spcBef>
              <a:spcAft>
                <a:spcPts val="0"/>
              </a:spcAft>
              <a:buClr>
                <a:srgbClr val="222222"/>
              </a:buClr>
              <a:buSzPts val="2200"/>
              <a:buFont typeface="Arial"/>
              <a:buChar char="•"/>
            </a:pPr>
            <a:r>
              <a:rPr lang="en-US" sz="2200" b="0" i="0" u="none" strike="noStrike" cap="none">
                <a:solidFill>
                  <a:srgbClr val="222222"/>
                </a:solidFill>
                <a:latin typeface="Times New Roman"/>
                <a:ea typeface="Times New Roman"/>
                <a:cs typeface="Times New Roman"/>
                <a:sym typeface="Times New Roman"/>
              </a:rPr>
              <a:t>It is mostly personal devices network equipped within a limited area.</a:t>
            </a:r>
            <a:endParaRPr sz="2200"/>
          </a:p>
          <a:p>
            <a:pPr marL="0" marR="0" lvl="0" indent="0" algn="just" rtl="0">
              <a:lnSpc>
                <a:spcPct val="90000"/>
              </a:lnSpc>
              <a:spcBef>
                <a:spcPts val="0"/>
              </a:spcBef>
              <a:spcAft>
                <a:spcPts val="0"/>
              </a:spcAft>
              <a:buClr>
                <a:srgbClr val="222222"/>
              </a:buClr>
              <a:buSzPts val="2200"/>
              <a:buFont typeface="Arial"/>
              <a:buChar char="•"/>
            </a:pPr>
            <a:r>
              <a:rPr lang="en-US" sz="2200" b="0" i="0" u="none" strike="noStrike" cap="none">
                <a:solidFill>
                  <a:srgbClr val="222222"/>
                </a:solidFill>
                <a:latin typeface="Times New Roman"/>
                <a:ea typeface="Times New Roman"/>
                <a:cs typeface="Times New Roman"/>
                <a:sym typeface="Times New Roman"/>
              </a:rPr>
              <a:t>Appliances use for PAN: cordless mice, keyboards, and Bluetooth systems.</a:t>
            </a:r>
            <a:endParaRPr sz="2200"/>
          </a:p>
          <a:p>
            <a:pPr marL="0" marR="0" lvl="0" indent="0" algn="just" rtl="0">
              <a:lnSpc>
                <a:spcPct val="90000"/>
              </a:lnSpc>
              <a:spcBef>
                <a:spcPts val="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pic>
        <p:nvPicPr>
          <p:cNvPr id="125" name="Google Shape;125;p5" descr="Image result for pan network diagram"/>
          <p:cNvPicPr preferRelativeResize="0"/>
          <p:nvPr/>
        </p:nvPicPr>
        <p:blipFill rotWithShape="1">
          <a:blip r:embed="rId3">
            <a:alphaModFix/>
          </a:blip>
          <a:srcRect/>
          <a:stretch/>
        </p:blipFill>
        <p:spPr>
          <a:xfrm>
            <a:off x="4870388" y="1514364"/>
            <a:ext cx="3721100" cy="429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Local Area Network</a:t>
            </a:r>
            <a:endParaRPr sz="3200"/>
          </a:p>
        </p:txBody>
      </p:sp>
      <p:sp>
        <p:nvSpPr>
          <p:cNvPr id="131" name="Google Shape;131;p6"/>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a:latin typeface="Times New Roman"/>
                <a:ea typeface="Times New Roman"/>
                <a:cs typeface="Times New Roman"/>
                <a:sym typeface="Times New Roman"/>
              </a:rPr>
              <a:t>Computer Networks                      Dr. Htet Ne Oo</a:t>
            </a:r>
            <a:endParaRPr sz="1400" b="0" strike="noStrike">
              <a:solidFill>
                <a:srgbClr val="0070C0"/>
              </a:solidFill>
              <a:latin typeface="Times New Roman"/>
              <a:ea typeface="Times New Roman"/>
              <a:cs typeface="Times New Roman"/>
              <a:sym typeface="Times New Roman"/>
            </a:endParaRPr>
          </a:p>
        </p:txBody>
      </p:sp>
      <p:sp>
        <p:nvSpPr>
          <p:cNvPr id="132" name="Google Shape;132;p6"/>
          <p:cNvSpPr txBox="1">
            <a:spLocks noGrp="1"/>
          </p:cNvSpPr>
          <p:nvPr>
            <p:ph type="body" idx="1"/>
          </p:nvPr>
        </p:nvSpPr>
        <p:spPr>
          <a:xfrm>
            <a:off x="341524" y="1781666"/>
            <a:ext cx="4517602" cy="4669934"/>
          </a:xfrm>
          <a:prstGeom prst="rect">
            <a:avLst/>
          </a:prstGeom>
          <a:noFill/>
          <a:ln>
            <a:noFill/>
          </a:ln>
        </p:spPr>
        <p:txBody>
          <a:bodyPr spcFirstLastPara="1" wrap="square" lIns="0" tIns="0" rIns="0" bIns="0" anchor="ctr" anchorCtr="0">
            <a:normAutofit/>
          </a:bodyPr>
          <a:lstStyle/>
          <a:p>
            <a:pPr marL="0" marR="0" lvl="0" indent="0" algn="just" rtl="0">
              <a:lnSpc>
                <a:spcPct val="90000"/>
              </a:lnSpc>
              <a:spcBef>
                <a:spcPts val="0"/>
              </a:spcBef>
              <a:spcAft>
                <a:spcPts val="0"/>
              </a:spcAft>
              <a:buClr>
                <a:srgbClr val="222222"/>
              </a:buClr>
              <a:buSzPts val="3000"/>
              <a:buFont typeface="Times New Roman"/>
              <a:buNone/>
            </a:pPr>
            <a:r>
              <a:rPr lang="en-US" sz="2400" b="0" i="0" u="none" strike="noStrike" cap="none">
                <a:solidFill>
                  <a:srgbClr val="222222"/>
                </a:solidFill>
                <a:latin typeface="Times New Roman"/>
                <a:ea typeface="Times New Roman"/>
                <a:cs typeface="Times New Roman"/>
                <a:sym typeface="Times New Roman"/>
              </a:rPr>
              <a:t>A group of computer and peripheral devices which are connected in a limited area such as school, laboratory, home, and office building. </a:t>
            </a:r>
            <a:endParaRPr sz="2400"/>
          </a:p>
          <a:p>
            <a:pPr marL="0" marR="0" lvl="0" indent="0" algn="just" rtl="0">
              <a:lnSpc>
                <a:spcPct val="90000"/>
              </a:lnSpc>
              <a:spcBef>
                <a:spcPts val="0"/>
              </a:spcBef>
              <a:spcAft>
                <a:spcPts val="0"/>
              </a:spcAft>
              <a:buClr>
                <a:schemeClr val="dk1"/>
              </a:buClr>
              <a:buSzPts val="3000"/>
              <a:buFont typeface="Times New Roman"/>
              <a:buNone/>
            </a:pPr>
            <a:endParaRPr sz="2400" b="0" i="0" u="none" strike="noStrike" cap="none">
              <a:solidFill>
                <a:srgbClr val="222222"/>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Clr>
                <a:srgbClr val="222222"/>
              </a:buClr>
              <a:buSzPts val="3000"/>
              <a:buFont typeface="Times New Roman"/>
              <a:buNone/>
            </a:pPr>
            <a:r>
              <a:rPr lang="en-US" sz="2400" b="0" i="0" u="none" strike="noStrike" cap="none">
                <a:solidFill>
                  <a:srgbClr val="222222"/>
                </a:solidFill>
                <a:latin typeface="Times New Roman"/>
                <a:ea typeface="Times New Roman"/>
                <a:cs typeface="Times New Roman"/>
                <a:sym typeface="Times New Roman"/>
              </a:rPr>
              <a:t>The simplest type of LAN network is to connect computers and a printer in someone’s home or office.</a:t>
            </a:r>
            <a:endParaRPr sz="2400"/>
          </a:p>
          <a:p>
            <a:pPr marL="0" marR="0" lvl="0" indent="0" algn="l" rtl="0">
              <a:lnSpc>
                <a:spcPct val="90000"/>
              </a:lnSpc>
              <a:spcBef>
                <a:spcPts val="0"/>
              </a:spcBef>
              <a:spcAft>
                <a:spcPts val="0"/>
              </a:spcAft>
              <a:buClr>
                <a:schemeClr val="dk1"/>
              </a:buClr>
              <a:buSzPts val="2800"/>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pic>
        <p:nvPicPr>
          <p:cNvPr id="133" name="Google Shape;133;p6" descr="Image result for Lan network diagram"/>
          <p:cNvPicPr preferRelativeResize="0"/>
          <p:nvPr/>
        </p:nvPicPr>
        <p:blipFill rotWithShape="1">
          <a:blip r:embed="rId3">
            <a:alphaModFix/>
          </a:blip>
          <a:srcRect/>
          <a:stretch/>
        </p:blipFill>
        <p:spPr>
          <a:xfrm>
            <a:off x="5486040" y="1519967"/>
            <a:ext cx="3316436" cy="404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a:spLocks noGrp="1"/>
          </p:cNvSpPr>
          <p:nvPr>
            <p:ph type="body" idx="1"/>
          </p:nvPr>
        </p:nvSpPr>
        <p:spPr>
          <a:xfrm>
            <a:off x="457199" y="1308100"/>
            <a:ext cx="4015801" cy="4273700"/>
          </a:xfrm>
          <a:prstGeom prst="rect">
            <a:avLst/>
          </a:prstGeom>
          <a:noFill/>
          <a:ln>
            <a:noFill/>
          </a:ln>
        </p:spPr>
        <p:txBody>
          <a:bodyPr spcFirstLastPara="1" wrap="square" lIns="0" tIns="0" rIns="0" bIns="0" anchor="ctr" anchorCtr="0">
            <a:noAutofit/>
          </a:bodyPr>
          <a:lstStyle/>
          <a:p>
            <a:pPr marL="0" marR="0" lvl="0" indent="0" algn="just" rtl="0">
              <a:lnSpc>
                <a:spcPct val="90000"/>
              </a:lnSpc>
              <a:spcBef>
                <a:spcPts val="0"/>
              </a:spcBef>
              <a:spcAft>
                <a:spcPts val="0"/>
              </a:spcAft>
              <a:buClr>
                <a:srgbClr val="222222"/>
              </a:buClr>
              <a:buSzPts val="2400"/>
              <a:buFont typeface="Times New Roman"/>
              <a:buNone/>
            </a:pPr>
            <a:r>
              <a:rPr lang="en-US" sz="2400" b="1" i="0" u="none" strike="noStrike" cap="none">
                <a:solidFill>
                  <a:srgbClr val="222222"/>
                </a:solidFill>
                <a:latin typeface="Times New Roman"/>
                <a:ea typeface="Times New Roman"/>
                <a:cs typeface="Times New Roman"/>
                <a:sym typeface="Times New Roman"/>
              </a:rPr>
              <a:t>Characteristics of LAN</a:t>
            </a:r>
            <a:endParaRPr/>
          </a:p>
          <a:p>
            <a:pPr marL="0" marR="0" lvl="0" indent="0" algn="just" rtl="0">
              <a:lnSpc>
                <a:spcPct val="90000"/>
              </a:lnSpc>
              <a:spcBef>
                <a:spcPts val="0"/>
              </a:spcBef>
              <a:spcAft>
                <a:spcPts val="0"/>
              </a:spcAft>
              <a:buClr>
                <a:srgbClr val="222222"/>
              </a:buClr>
              <a:buSzPts val="2400"/>
              <a:buFont typeface="Times New Roman"/>
              <a:buNone/>
            </a:pPr>
            <a:r>
              <a:rPr lang="en-US" sz="2400" b="0" i="0" u="none" strike="noStrike" cap="none">
                <a:solidFill>
                  <a:srgbClr val="222222"/>
                </a:solidFill>
                <a:latin typeface="Times New Roman"/>
                <a:ea typeface="Times New Roman"/>
                <a:cs typeface="Times New Roman"/>
                <a:sym typeface="Times New Roman"/>
              </a:rPr>
              <a:t>Here are the important characteristics of a LAN network:</a:t>
            </a:r>
            <a:endParaRPr/>
          </a:p>
          <a:p>
            <a:pPr marL="0" marR="0" lvl="0" indent="0" algn="just" rtl="0">
              <a:lnSpc>
                <a:spcPct val="90000"/>
              </a:lnSpc>
              <a:spcBef>
                <a:spcPts val="0"/>
              </a:spcBef>
              <a:spcAft>
                <a:spcPts val="0"/>
              </a:spcAft>
              <a:buClr>
                <a:srgbClr val="222222"/>
              </a:buClr>
              <a:buSzPts val="2400"/>
              <a:buFont typeface="Arial"/>
              <a:buChar char="•"/>
            </a:pPr>
            <a:r>
              <a:rPr lang="en-US" sz="2400" b="0" i="0" u="none" strike="noStrike" cap="none">
                <a:solidFill>
                  <a:srgbClr val="222222"/>
                </a:solidFill>
                <a:latin typeface="Times New Roman"/>
                <a:ea typeface="Times New Roman"/>
                <a:cs typeface="Times New Roman"/>
                <a:sym typeface="Times New Roman"/>
              </a:rPr>
              <a:t>It is a private network, so an outside regulatory body never controls it.</a:t>
            </a:r>
            <a:endParaRPr/>
          </a:p>
          <a:p>
            <a:pPr marL="0" marR="0" lvl="0" indent="0" algn="just" rtl="0">
              <a:lnSpc>
                <a:spcPct val="90000"/>
              </a:lnSpc>
              <a:spcBef>
                <a:spcPts val="0"/>
              </a:spcBef>
              <a:spcAft>
                <a:spcPts val="0"/>
              </a:spcAft>
              <a:buClr>
                <a:srgbClr val="222222"/>
              </a:buClr>
              <a:buSzPts val="2400"/>
              <a:buFont typeface="Arial"/>
              <a:buChar char="•"/>
            </a:pPr>
            <a:r>
              <a:rPr lang="en-US" sz="2400" b="0" i="0" u="none" strike="noStrike" cap="none">
                <a:solidFill>
                  <a:srgbClr val="222222"/>
                </a:solidFill>
                <a:latin typeface="Times New Roman"/>
                <a:ea typeface="Times New Roman"/>
                <a:cs typeface="Times New Roman"/>
                <a:sym typeface="Times New Roman"/>
              </a:rPr>
              <a:t>LAN operates at a relatively higher speed compared to other WAN systems.</a:t>
            </a:r>
            <a:endParaRPr/>
          </a:p>
          <a:p>
            <a:pPr marL="0" marR="0" lvl="0" indent="0" algn="just" rtl="0">
              <a:lnSpc>
                <a:spcPct val="90000"/>
              </a:lnSpc>
              <a:spcBef>
                <a:spcPts val="0"/>
              </a:spcBef>
              <a:spcAft>
                <a:spcPts val="0"/>
              </a:spcAft>
              <a:buClr>
                <a:schemeClr val="dk1"/>
              </a:buClr>
              <a:buSzPts val="2800"/>
              <a:buFont typeface="Times New Roman"/>
              <a:buNone/>
            </a:pPr>
            <a:endParaRPr sz="2800" b="0" i="0" u="none" strike="noStrike" cap="none">
              <a:solidFill>
                <a:schemeClr val="dk1"/>
              </a:solidFill>
              <a:latin typeface="Times New Roman"/>
              <a:ea typeface="Times New Roman"/>
              <a:cs typeface="Times New Roman"/>
              <a:sym typeface="Times New Roman"/>
            </a:endParaRPr>
          </a:p>
        </p:txBody>
      </p:sp>
      <p:sp>
        <p:nvSpPr>
          <p:cNvPr id="139" name="Google Shape;139;p7"/>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40" name="Google Shape;140;p7" descr="See the source image"/>
          <p:cNvPicPr preferRelativeResize="0"/>
          <p:nvPr/>
        </p:nvPicPr>
        <p:blipFill rotWithShape="1">
          <a:blip r:embed="rId3">
            <a:alphaModFix/>
          </a:blip>
          <a:srcRect/>
          <a:stretch/>
        </p:blipFill>
        <p:spPr>
          <a:xfrm>
            <a:off x="4782239" y="1764960"/>
            <a:ext cx="3810000" cy="2857500"/>
          </a:xfrm>
          <a:prstGeom prst="rect">
            <a:avLst/>
          </a:prstGeom>
          <a:noFill/>
          <a:ln>
            <a:noFill/>
          </a:ln>
        </p:spPr>
      </p:pic>
      <p:sp>
        <p:nvSpPr>
          <p:cNvPr id="141" name="Google Shape;141;p7"/>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800"/>
              <a:buFont typeface="Times New Roman"/>
              <a:buNone/>
            </a:pPr>
            <a:r>
              <a:rPr lang="en-US" sz="3200" b="1"/>
              <a:t>Local Area Network</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0" y="0"/>
            <a:ext cx="6381946"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b="1"/>
              <a:t>Advantages and Disadvantages of LAN</a:t>
            </a:r>
            <a:endParaRPr b="1"/>
          </a:p>
        </p:txBody>
      </p:sp>
      <p:sp>
        <p:nvSpPr>
          <p:cNvPr id="147" name="Google Shape;147;p8"/>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pic>
        <p:nvPicPr>
          <p:cNvPr id="148" name="Google Shape;148;p8"/>
          <p:cNvPicPr preferRelativeResize="0"/>
          <p:nvPr/>
        </p:nvPicPr>
        <p:blipFill rotWithShape="1">
          <a:blip r:embed="rId3">
            <a:alphaModFix/>
          </a:blip>
          <a:srcRect l="3791" t="11779" r="3586" b="1202"/>
          <a:stretch/>
        </p:blipFill>
        <p:spPr>
          <a:xfrm>
            <a:off x="923828" y="1511648"/>
            <a:ext cx="7051249" cy="42472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9"/>
          <p:cNvSpPr txBox="1">
            <a:spLocks noGrp="1"/>
          </p:cNvSpPr>
          <p:nvPr>
            <p:ph type="title"/>
          </p:nvPr>
        </p:nvSpPr>
        <p:spPr>
          <a:xfrm>
            <a:off x="0" y="0"/>
            <a:ext cx="5486040" cy="91404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2800"/>
              <a:buFont typeface="Times New Roman"/>
              <a:buNone/>
            </a:pPr>
            <a:r>
              <a:rPr lang="en-US"/>
              <a:t>WAN:Wide Area Network</a:t>
            </a:r>
            <a:endParaRPr/>
          </a:p>
        </p:txBody>
      </p:sp>
      <p:sp>
        <p:nvSpPr>
          <p:cNvPr id="154" name="Google Shape;154;p9"/>
          <p:cNvSpPr txBox="1">
            <a:spLocks noGrp="1"/>
          </p:cNvSpPr>
          <p:nvPr>
            <p:ph type="ftr" idx="11"/>
          </p:nvPr>
        </p:nvSpPr>
        <p:spPr>
          <a:xfrm>
            <a:off x="533159" y="6356520"/>
            <a:ext cx="8269317" cy="36468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Htet Ne Oo</a:t>
            </a:r>
            <a:endParaRPr>
              <a:latin typeface="Times New Roman"/>
              <a:ea typeface="Times New Roman"/>
              <a:cs typeface="Times New Roman"/>
              <a:sym typeface="Times New Roman"/>
            </a:endParaRPr>
          </a:p>
        </p:txBody>
      </p:sp>
      <p:sp>
        <p:nvSpPr>
          <p:cNvPr id="155" name="Google Shape;155;p9"/>
          <p:cNvSpPr txBox="1">
            <a:spLocks noGrp="1"/>
          </p:cNvSpPr>
          <p:nvPr>
            <p:ph type="body" idx="1"/>
          </p:nvPr>
        </p:nvSpPr>
        <p:spPr>
          <a:xfrm>
            <a:off x="351999" y="1843037"/>
            <a:ext cx="6861601" cy="646290"/>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 WAN is another  important computer network that which is spread across a large geographical area.  </a:t>
            </a:r>
            <a:endParaRPr sz="1800" b="0" i="0" u="none" strike="noStrike" cap="none">
              <a:solidFill>
                <a:schemeClr val="dk1"/>
              </a:solidFill>
              <a:latin typeface="Times New Roman"/>
              <a:ea typeface="Times New Roman"/>
              <a:cs typeface="Times New Roman"/>
              <a:sym typeface="Times New Roman"/>
            </a:endParaRPr>
          </a:p>
        </p:txBody>
      </p:sp>
      <p:pic>
        <p:nvPicPr>
          <p:cNvPr id="156" name="Google Shape;156;p9" descr="See the source image"/>
          <p:cNvPicPr preferRelativeResize="0"/>
          <p:nvPr/>
        </p:nvPicPr>
        <p:blipFill rotWithShape="1">
          <a:blip r:embed="rId3">
            <a:alphaModFix/>
          </a:blip>
          <a:srcRect/>
          <a:stretch/>
        </p:blipFill>
        <p:spPr>
          <a:xfrm>
            <a:off x="1120666" y="2963468"/>
            <a:ext cx="7671335" cy="286232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2038</Words>
  <Application>Microsoft Office PowerPoint</Application>
  <PresentationFormat>On-screen Show (4:3)</PresentationFormat>
  <Paragraphs>189</Paragraphs>
  <Slides>32</Slides>
  <Notes>32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Times New Roman</vt:lpstr>
      <vt:lpstr>Calibri</vt:lpstr>
      <vt:lpstr>Arial</vt:lpstr>
      <vt:lpstr>Rubik</vt:lpstr>
      <vt:lpstr>Office Theme</vt:lpstr>
      <vt:lpstr>Paintbrush Picture</vt:lpstr>
      <vt:lpstr>PowerPoint Presentation</vt:lpstr>
      <vt:lpstr>PowerPoint Presentation</vt:lpstr>
      <vt:lpstr>PowerPoint Presentation</vt:lpstr>
      <vt:lpstr>Types of Computer Networks</vt:lpstr>
      <vt:lpstr>Personal Area Network</vt:lpstr>
      <vt:lpstr>Local Area Network</vt:lpstr>
      <vt:lpstr>Local Area Network</vt:lpstr>
      <vt:lpstr>Advantages and Disadvantages of LAN</vt:lpstr>
      <vt:lpstr>WAN:Wide Area Network</vt:lpstr>
      <vt:lpstr>Network Components</vt:lpstr>
      <vt:lpstr>Topologies</vt:lpstr>
      <vt:lpstr>Topologies</vt:lpstr>
      <vt:lpstr>PowerPoint Presentation</vt:lpstr>
      <vt:lpstr>Mesh Topology</vt:lpstr>
      <vt:lpstr>PowerPoint Presentation</vt:lpstr>
      <vt:lpstr>PowerPoint Presentation</vt:lpstr>
      <vt:lpstr>Star Topology</vt:lpstr>
      <vt:lpstr>Bus Topology</vt:lpstr>
      <vt:lpstr>Bus Topology</vt:lpstr>
      <vt:lpstr>Ring Topology </vt:lpstr>
      <vt:lpstr>Ring Topology </vt:lpstr>
      <vt:lpstr>Ring Topology </vt:lpstr>
      <vt:lpstr>Tree Topology</vt:lpstr>
      <vt:lpstr>Tree Topology</vt:lpstr>
      <vt:lpstr>Tree Topology</vt:lpstr>
      <vt:lpstr>Topology</vt:lpstr>
      <vt:lpstr>          What is Domain? </vt:lpstr>
      <vt:lpstr>Collision Domain</vt:lpstr>
      <vt:lpstr>Broadcast Domain</vt:lpstr>
      <vt:lpstr>Difference Between Collision and Broadcast Domain</vt:lpstr>
      <vt:lpstr>THANK YOU</vt:lpstr>
      <vt:lpstr>BREAK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Moksh Goyal</cp:lastModifiedBy>
  <cp:revision>1</cp:revision>
  <dcterms:created xsi:type="dcterms:W3CDTF">2010-04-09T07:36:15Z</dcterms:created>
  <dcterms:modified xsi:type="dcterms:W3CDTF">2023-07-20T07:52:01Z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CCC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ies>
</file>